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linkedin.com/posts/ai-evolution_chatgpt-has-changed-seo-forever-activity-7027796512382361600-ZLT2/?utm_source=share&amp;utm_medium=member_desktop"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linkedin.com/posts/ai-evolution_chatgpt-has-changed-seo-forever-activity-7027796512382361600-ZLT2/?utm_source=share&amp;utm_medium=member_desktop"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eclouddata.com/" TargetMode="External"/><Relationship Id="rId3" Type="http://schemas.openxmlformats.org/officeDocument/2006/relationships/hyperlink" Target="https://weclouddata.com/courses/online/data-science-bootcamp/" TargetMode="External"/><Relationship Id="rId4" Type="http://schemas.openxmlformats.org/officeDocument/2006/relationships/hyperlink" Target="https://weclouddata.com/courses/online/business-intelligence-bootcamp/"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08a609765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08a609765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See dashboard for more info</a:t>
            </a:r>
            <a:endParaRPr/>
          </a:p>
          <a:p>
            <a:pPr indent="0" lvl="0" marL="45720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07be0a238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07be0a238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 - uses all 3 wordings</a:t>
            </a:r>
            <a:endParaRPr/>
          </a:p>
          <a:p>
            <a:pPr indent="0" lvl="0" marL="0" rtl="0" algn="l">
              <a:spcBef>
                <a:spcPts val="0"/>
              </a:spcBef>
              <a:spcAft>
                <a:spcPts val="0"/>
              </a:spcAft>
              <a:buNone/>
            </a:pPr>
            <a:r>
              <a:rPr lang="en"/>
              <a:t>DS - applied DS and big data and DS bootcamp</a:t>
            </a:r>
            <a:endParaRPr/>
          </a:p>
          <a:p>
            <a:pPr indent="0" lvl="0" marL="0" rtl="0" algn="l">
              <a:spcBef>
                <a:spcPts val="0"/>
              </a:spcBef>
              <a:spcAft>
                <a:spcPts val="0"/>
              </a:spcAft>
              <a:buNone/>
            </a:pPr>
            <a:r>
              <a:rPr lang="en"/>
              <a:t>BI - diploma and bootcamp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Overlap in keywords used across main pages results in home page showing up in google search results - see NEO4j results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f33aaa7948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f33aaa7948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08a609765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08a609765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08a609765a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08a609765a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07be0a2380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07be0a2380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08a609765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08a609765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07be0a238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07be0a238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08a609765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08a609765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05ee707d9e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05ee707d9e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05ee707d9e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05ee707d9e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05ee707d9e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05ee707d9e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05ee707d9e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05ee707d9e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36550" lvl="1" marL="914400" rtl="0" algn="l">
              <a:lnSpc>
                <a:spcPct val="115000"/>
              </a:lnSpc>
              <a:spcBef>
                <a:spcPts val="0"/>
              </a:spcBef>
              <a:spcAft>
                <a:spcPts val="0"/>
              </a:spcAft>
              <a:buClr>
                <a:srgbClr val="595959"/>
              </a:buClr>
              <a:buSzPts val="1700"/>
              <a:buFont typeface="Lato"/>
              <a:buAutoNum type="alphaLcPeriod"/>
            </a:pPr>
            <a:r>
              <a:rPr lang="en" sz="1700" u="sng">
                <a:solidFill>
                  <a:srgbClr val="1C3678"/>
                </a:solidFill>
                <a:latin typeface="Lato"/>
                <a:ea typeface="Lato"/>
                <a:cs typeface="Lato"/>
                <a:sym typeface="Lato"/>
                <a:hlinkClick r:id="rId2">
                  <a:extLst>
                    <a:ext uri="{A12FA001-AC4F-418D-AE19-62706E023703}">
                      <ahyp:hlinkClr val="tx"/>
                    </a:ext>
                  </a:extLst>
                </a:hlinkClick>
              </a:rPr>
              <a:t>https://www.linkedin.com/posts/ai-evolution_chatgpt-has-changed-seo-forever-activity-7027796512382361600-ZLT2/?utm_source=share&amp;utm_medium=member_desktop</a:t>
            </a:r>
            <a:r>
              <a:rPr lang="en" sz="1700">
                <a:solidFill>
                  <a:srgbClr val="595959"/>
                </a:solidFill>
                <a:latin typeface="Lato"/>
                <a:ea typeface="Lato"/>
                <a:cs typeface="Lato"/>
                <a:sym typeface="Lato"/>
              </a:rPr>
              <a:t> </a:t>
            </a:r>
            <a:endParaRPr sz="1700">
              <a:solidFill>
                <a:srgbClr val="595959"/>
              </a:solidFill>
              <a:latin typeface="Lato"/>
              <a:ea typeface="Lato"/>
              <a:cs typeface="Lato"/>
              <a:sym typeface="Lato"/>
            </a:endParaRPr>
          </a:p>
          <a:p>
            <a:pPr indent="-336550" lvl="1" marL="914400" rtl="0" algn="l">
              <a:lnSpc>
                <a:spcPct val="115000"/>
              </a:lnSpc>
              <a:spcBef>
                <a:spcPts val="0"/>
              </a:spcBef>
              <a:spcAft>
                <a:spcPts val="0"/>
              </a:spcAft>
              <a:buClr>
                <a:srgbClr val="595959"/>
              </a:buClr>
              <a:buSzPts val="1700"/>
              <a:buFont typeface="Lato"/>
              <a:buAutoNum type="alphaLcPeriod"/>
            </a:pPr>
            <a:r>
              <a:rPr lang="en" sz="1700">
                <a:solidFill>
                  <a:srgbClr val="595959"/>
                </a:solidFill>
                <a:latin typeface="Lato"/>
                <a:ea typeface="Lato"/>
                <a:cs typeface="Lato"/>
                <a:sym typeface="Lato"/>
              </a:rPr>
              <a:t>WCD and udemy are the only ones that have missing description or description too short</a:t>
            </a:r>
            <a:endParaRPr sz="1700">
              <a:solidFill>
                <a:srgbClr val="595959"/>
              </a:solidFill>
              <a:latin typeface="Lato"/>
              <a:ea typeface="Lato"/>
              <a:cs typeface="Lato"/>
              <a:sym typeface="Lato"/>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dd021212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dd021212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36550" lvl="1" marL="914400" rtl="0" algn="l">
              <a:lnSpc>
                <a:spcPct val="115000"/>
              </a:lnSpc>
              <a:spcBef>
                <a:spcPts val="0"/>
              </a:spcBef>
              <a:spcAft>
                <a:spcPts val="0"/>
              </a:spcAft>
              <a:buClr>
                <a:srgbClr val="595959"/>
              </a:buClr>
              <a:buSzPts val="1700"/>
              <a:buFont typeface="Lato"/>
              <a:buAutoNum type="alphaLcPeriod"/>
            </a:pPr>
            <a:r>
              <a:rPr lang="en" sz="1700" u="sng">
                <a:solidFill>
                  <a:srgbClr val="1C3678"/>
                </a:solidFill>
                <a:latin typeface="Lato"/>
                <a:ea typeface="Lato"/>
                <a:cs typeface="Lato"/>
                <a:sym typeface="Lato"/>
                <a:hlinkClick r:id="rId2">
                  <a:extLst>
                    <a:ext uri="{A12FA001-AC4F-418D-AE19-62706E023703}">
                      <ahyp:hlinkClr val="tx"/>
                    </a:ext>
                  </a:extLst>
                </a:hlinkClick>
              </a:rPr>
              <a:t>https://www.linkedin.com/posts/ai-evolution_chatgpt-has-changed-seo-forever-activity-7027796512382361600-ZLT2/?utm_source=share&amp;utm_medium=member_desktop</a:t>
            </a:r>
            <a:r>
              <a:rPr lang="en" sz="1700">
                <a:solidFill>
                  <a:srgbClr val="595959"/>
                </a:solidFill>
                <a:latin typeface="Lato"/>
                <a:ea typeface="Lato"/>
                <a:cs typeface="Lato"/>
                <a:sym typeface="Lato"/>
              </a:rPr>
              <a:t> </a:t>
            </a:r>
            <a:endParaRPr sz="1700">
              <a:solidFill>
                <a:srgbClr val="595959"/>
              </a:solidFill>
              <a:latin typeface="Lato"/>
              <a:ea typeface="Lato"/>
              <a:cs typeface="Lato"/>
              <a:sym typeface="Lato"/>
            </a:endParaRPr>
          </a:p>
          <a:p>
            <a:pPr indent="-336550" lvl="1" marL="914400" rtl="0" algn="l">
              <a:lnSpc>
                <a:spcPct val="115000"/>
              </a:lnSpc>
              <a:spcBef>
                <a:spcPts val="0"/>
              </a:spcBef>
              <a:spcAft>
                <a:spcPts val="0"/>
              </a:spcAft>
              <a:buClr>
                <a:srgbClr val="595959"/>
              </a:buClr>
              <a:buSzPts val="1700"/>
              <a:buFont typeface="Lato"/>
              <a:buAutoNum type="alphaLcPeriod"/>
            </a:pPr>
            <a:r>
              <a:t/>
            </a:r>
            <a:endParaRPr sz="1700">
              <a:solidFill>
                <a:srgbClr val="595959"/>
              </a:solidFill>
              <a:latin typeface="Lato"/>
              <a:ea typeface="Lato"/>
              <a:cs typeface="Lato"/>
              <a:sym typeface="Lato"/>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dd0212126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dd0212126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08a609765a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08a609765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05ee707d9e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05ee707d9e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05ee707d9e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05ee707d9e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08a609765a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08a609765a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dd0212126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dd0212126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dd0212126e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dd0212126e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Home: </a:t>
            </a:r>
            <a:r>
              <a:rPr lang="en" u="sng">
                <a:solidFill>
                  <a:schemeClr val="hlink"/>
                </a:solidFill>
                <a:hlinkClick r:id="rId2"/>
              </a:rPr>
              <a:t>https://weclouddata.com/</a:t>
            </a:r>
            <a:endParaRPr/>
          </a:p>
          <a:p>
            <a:pPr indent="0" lvl="0" marL="0" rtl="0" algn="l">
              <a:spcBef>
                <a:spcPts val="0"/>
              </a:spcBef>
              <a:spcAft>
                <a:spcPts val="0"/>
              </a:spcAft>
              <a:buNone/>
            </a:pPr>
            <a:r>
              <a:rPr lang="en"/>
              <a:t>DS(</a:t>
            </a:r>
            <a:r>
              <a:rPr lang="en">
                <a:solidFill>
                  <a:schemeClr val="dk1"/>
                </a:solidFill>
              </a:rPr>
              <a:t>(Data Science</a:t>
            </a:r>
            <a:r>
              <a:rPr lang="en"/>
              <a:t>)-Bootcamp: </a:t>
            </a:r>
            <a:r>
              <a:rPr lang="en" u="sng">
                <a:solidFill>
                  <a:schemeClr val="hlink"/>
                </a:solidFill>
                <a:hlinkClick r:id="rId3"/>
              </a:rPr>
              <a:t>https://weclouddata.com/courses/online/data-science-bootcamp/</a:t>
            </a:r>
            <a:endParaRPr/>
          </a:p>
          <a:p>
            <a:pPr indent="0" lvl="0" marL="0" rtl="0" algn="l">
              <a:spcBef>
                <a:spcPts val="0"/>
              </a:spcBef>
              <a:spcAft>
                <a:spcPts val="0"/>
              </a:spcAft>
              <a:buNone/>
            </a:pPr>
            <a:r>
              <a:rPr lang="en"/>
              <a:t>BI(Business Intelligence )-Bootcamp: </a:t>
            </a:r>
            <a:r>
              <a:rPr lang="en" u="sng">
                <a:solidFill>
                  <a:schemeClr val="hlink"/>
                </a:solidFill>
                <a:hlinkClick r:id="rId4"/>
              </a:rPr>
              <a:t>https://weclouddata.com/courses/online/business-intelligence-bootcamp/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05ee707d9e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05ee707d9e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05ee707d9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05ee707d9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05ee707d9e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05ee707d9e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dd0212126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dd0212126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figure for DS bootcamp,</a:t>
            </a:r>
            <a:r>
              <a:rPr lang="en">
                <a:solidFill>
                  <a:schemeClr val="dk1"/>
                </a:solidFill>
              </a:rPr>
              <a:t> BI bootcamp, devOps bootcamp, data engineering bootcamp search result rank</a:t>
            </a:r>
            <a:endParaRPr/>
          </a:p>
          <a:p>
            <a:pPr indent="0" lvl="0" marL="0" rtl="0" algn="l">
              <a:spcBef>
                <a:spcPts val="0"/>
              </a:spcBef>
              <a:spcAft>
                <a:spcPts val="0"/>
              </a:spcAft>
              <a:buNone/>
            </a:pPr>
            <a:r>
              <a:rPr lang="en"/>
              <a:t>One figure for a </a:t>
            </a:r>
            <a:r>
              <a:rPr lang="en"/>
              <a:t>handful</a:t>
            </a:r>
            <a:r>
              <a:rPr lang="en"/>
              <a:t> of DS queries (google browser result vs the API result)</a:t>
            </a:r>
            <a:endParaRPr/>
          </a:p>
          <a:p>
            <a:pPr indent="-298450" lvl="0" marL="457200" rtl="0" algn="l">
              <a:spcBef>
                <a:spcPts val="0"/>
              </a:spcBef>
              <a:spcAft>
                <a:spcPts val="0"/>
              </a:spcAft>
              <a:buSzPts val="1100"/>
              <a:buChar char="-"/>
            </a:pPr>
            <a:r>
              <a:rPr lang="en"/>
              <a:t>Data science course / courses</a:t>
            </a:r>
            <a:endParaRPr/>
          </a:p>
          <a:p>
            <a:pPr indent="-298450" lvl="0" marL="457200" rtl="0" algn="l">
              <a:spcBef>
                <a:spcPts val="0"/>
              </a:spcBef>
              <a:spcAft>
                <a:spcPts val="0"/>
              </a:spcAft>
              <a:buSzPts val="1100"/>
              <a:buChar char="-"/>
            </a:pPr>
            <a:r>
              <a:rPr lang="en"/>
              <a:t>Data science bootcamp</a:t>
            </a:r>
            <a:endParaRPr/>
          </a:p>
          <a:p>
            <a:pPr indent="-298450" lvl="0" marL="457200" rtl="0" algn="l">
              <a:spcBef>
                <a:spcPts val="0"/>
              </a:spcBef>
              <a:spcAft>
                <a:spcPts val="0"/>
              </a:spcAft>
              <a:buSzPts val="1100"/>
              <a:buChar char="-"/>
            </a:pPr>
            <a:r>
              <a:rPr lang="en"/>
              <a:t>Data science bootcamp toronto</a:t>
            </a:r>
            <a:endParaRPr/>
          </a:p>
          <a:p>
            <a:pPr indent="-298450" lvl="0" marL="457200" rtl="0" algn="l">
              <a:spcBef>
                <a:spcPts val="0"/>
              </a:spcBef>
              <a:spcAft>
                <a:spcPts val="0"/>
              </a:spcAft>
              <a:buSzPts val="1100"/>
              <a:buChar char="-"/>
            </a:pPr>
            <a:r>
              <a:rPr lang="en"/>
              <a:t>Data science bootcamp vancouver</a:t>
            </a:r>
            <a:endParaRPr/>
          </a:p>
          <a:p>
            <a:pPr indent="-298450" lvl="0" marL="457200" rtl="0" algn="l">
              <a:spcBef>
                <a:spcPts val="0"/>
              </a:spcBef>
              <a:spcAft>
                <a:spcPts val="0"/>
              </a:spcAft>
              <a:buSzPts val="1100"/>
              <a:buChar char="-"/>
            </a:pPr>
            <a:r>
              <a:rPr lang="en"/>
              <a:t>Data science bootcamp online</a:t>
            </a:r>
            <a:endParaRPr/>
          </a:p>
          <a:p>
            <a:pPr indent="-298450" lvl="0" marL="457200" rtl="0" algn="l">
              <a:spcBef>
                <a:spcPts val="0"/>
              </a:spcBef>
              <a:spcAft>
                <a:spcPts val="0"/>
              </a:spcAft>
              <a:buSzPts val="1100"/>
              <a:buChar char="-"/>
            </a:pPr>
            <a:r>
              <a:rPr lang="en"/>
              <a:t>Data science diploma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05ee707d9e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05ee707d9e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05ee707d9e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05ee707d9e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08a609765a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08a609765a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eclouddata.com/11508/" TargetMode="External"/><Relationship Id="rId4" Type="http://schemas.openxmlformats.org/officeDocument/2006/relationships/hyperlink" Target="https://weclouddata.com/instructor/15163/,/15686/,/15720/"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3.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eb.archive.org/" TargetMode="External"/><Relationship Id="rId4" Type="http://schemas.openxmlformats.org/officeDocument/2006/relationships/hyperlink" Target="https://web.archive.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24.png"/><Relationship Id="rId5"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0.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weclouddata.com/courses/online/data-science-bootcamp/" TargetMode="External"/><Relationship Id="rId4" Type="http://schemas.openxmlformats.org/officeDocument/2006/relationships/hyperlink" Target="https://weclouddata.com/courses/online/data-science-bootcamp-part-time/" TargetMode="External"/><Relationship Id="rId5" Type="http://schemas.openxmlformats.org/officeDocument/2006/relationships/hyperlink" Target="https://www.prepostseo.com/plagiarism-comparison-search"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generalassemb.ly/blog/skills-tools-data-scientist-master/" TargetMode="External"/><Relationship Id="rId4" Type="http://schemas.openxmlformats.org/officeDocument/2006/relationships/image" Target="../media/image25.png"/><Relationship Id="rId5"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terakeet.com/blog/seo-metric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trends.google.com/" TargetMode="External"/><Relationship Id="rId4" Type="http://schemas.openxmlformats.org/officeDocument/2006/relationships/image" Target="../media/image5.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Search Engine Optimization</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Understanding how to improve WeCloudData’s ranking on Google</a:t>
            </a:r>
            <a:endParaRPr/>
          </a:p>
        </p:txBody>
      </p:sp>
      <p:sp>
        <p:nvSpPr>
          <p:cNvPr id="88" name="Google Shape;88;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2"/>
          <p:cNvSpPr txBox="1"/>
          <p:nvPr>
            <p:ph type="title"/>
          </p:nvPr>
        </p:nvSpPr>
        <p:spPr>
          <a:xfrm>
            <a:off x="727650" y="5332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6 - Broken Links and impact on SEO</a:t>
            </a:r>
            <a:endParaRPr/>
          </a:p>
        </p:txBody>
      </p:sp>
      <p:sp>
        <p:nvSpPr>
          <p:cNvPr id="162" name="Google Shape;162;p22"/>
          <p:cNvSpPr txBox="1"/>
          <p:nvPr>
            <p:ph idx="1" type="body"/>
          </p:nvPr>
        </p:nvSpPr>
        <p:spPr>
          <a:xfrm>
            <a:off x="729450" y="1388425"/>
            <a:ext cx="7688700" cy="3361500"/>
          </a:xfrm>
          <a:prstGeom prst="rect">
            <a:avLst/>
          </a:prstGeom>
        </p:spPr>
        <p:txBody>
          <a:bodyPr anchorCtr="0" anchor="t" bIns="91425" lIns="91425" spcFirstLastPara="1" rIns="91425" wrap="square" tIns="91425">
            <a:normAutofit/>
          </a:bodyPr>
          <a:lstStyle/>
          <a:p>
            <a:pPr indent="-336550" lvl="0" marL="457200" rtl="0" algn="l">
              <a:spcBef>
                <a:spcPts val="1200"/>
              </a:spcBef>
              <a:spcAft>
                <a:spcPts val="0"/>
              </a:spcAft>
              <a:buClr>
                <a:srgbClr val="18191B"/>
              </a:buClr>
              <a:buSzPts val="1700"/>
              <a:buFont typeface="Lato"/>
              <a:buChar char="●"/>
            </a:pPr>
            <a:r>
              <a:rPr lang="en" sz="1700">
                <a:solidFill>
                  <a:srgbClr val="18191B"/>
                </a:solidFill>
              </a:rPr>
              <a:t>Broken links can destroy your conversion rates.</a:t>
            </a:r>
            <a:endParaRPr sz="1700">
              <a:solidFill>
                <a:srgbClr val="18191B"/>
              </a:solidFill>
            </a:endParaRPr>
          </a:p>
          <a:p>
            <a:pPr indent="-336550" lvl="0" marL="457200" rtl="0" algn="l">
              <a:spcBef>
                <a:spcPts val="0"/>
              </a:spcBef>
              <a:spcAft>
                <a:spcPts val="0"/>
              </a:spcAft>
              <a:buClr>
                <a:srgbClr val="18191B"/>
              </a:buClr>
              <a:buSzPts val="1700"/>
              <a:buFont typeface="Lato"/>
              <a:buChar char="●"/>
            </a:pPr>
            <a:r>
              <a:rPr lang="en" sz="1700">
                <a:solidFill>
                  <a:srgbClr val="18191B"/>
                </a:solidFill>
              </a:rPr>
              <a:t>Broken links indirectly harm SEO by affecting bounce rate and time on site</a:t>
            </a:r>
            <a:endParaRPr sz="1700">
              <a:solidFill>
                <a:srgbClr val="18191B"/>
              </a:solidFill>
            </a:endParaRPr>
          </a:p>
          <a:p>
            <a:pPr indent="-336550" lvl="0" marL="457200" rtl="0" algn="l">
              <a:spcBef>
                <a:spcPts val="0"/>
              </a:spcBef>
              <a:spcAft>
                <a:spcPts val="0"/>
              </a:spcAft>
              <a:buClr>
                <a:srgbClr val="18191B"/>
              </a:buClr>
              <a:buSzPts val="1700"/>
              <a:buFont typeface="Lato"/>
              <a:buChar char="●"/>
            </a:pPr>
            <a:r>
              <a:rPr lang="en" sz="1700">
                <a:solidFill>
                  <a:srgbClr val="18191B"/>
                </a:solidFill>
              </a:rPr>
              <a:t>Broken links may also directly harm SEO rankings by sending signals that your website is old and outdated</a:t>
            </a:r>
            <a:endParaRPr sz="1700">
              <a:solidFill>
                <a:srgbClr val="18191B"/>
              </a:solidFill>
            </a:endParaRPr>
          </a:p>
          <a:p>
            <a:pPr indent="0" lvl="0" marL="0" rtl="0" algn="l">
              <a:spcBef>
                <a:spcPts val="1200"/>
              </a:spcBef>
              <a:spcAft>
                <a:spcPts val="1200"/>
              </a:spcAft>
              <a:buNone/>
            </a:pPr>
            <a:r>
              <a:t/>
            </a:r>
            <a:endParaRPr/>
          </a:p>
        </p:txBody>
      </p:sp>
      <p:sp>
        <p:nvSpPr>
          <p:cNvPr id="163" name="Google Shape;163;p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64" name="Google Shape;164;p22"/>
          <p:cNvPicPr preferRelativeResize="0"/>
          <p:nvPr/>
        </p:nvPicPr>
        <p:blipFill>
          <a:blip r:embed="rId3">
            <a:alphaModFix/>
          </a:blip>
          <a:stretch>
            <a:fillRect/>
          </a:stretch>
        </p:blipFill>
        <p:spPr>
          <a:xfrm>
            <a:off x="1979200" y="2918150"/>
            <a:ext cx="5185599" cy="1889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3"/>
          <p:cNvSpPr txBox="1"/>
          <p:nvPr>
            <p:ph type="title"/>
          </p:nvPr>
        </p:nvSpPr>
        <p:spPr>
          <a:xfrm>
            <a:off x="729450" y="5962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7 - Website URL Inconsistencies</a:t>
            </a:r>
            <a:endParaRPr/>
          </a:p>
        </p:txBody>
      </p:sp>
      <p:sp>
        <p:nvSpPr>
          <p:cNvPr id="170" name="Google Shape;170;p23"/>
          <p:cNvSpPr txBox="1"/>
          <p:nvPr>
            <p:ph idx="1" type="body"/>
          </p:nvPr>
        </p:nvSpPr>
        <p:spPr>
          <a:xfrm>
            <a:off x="84150" y="1304275"/>
            <a:ext cx="8709300" cy="3839100"/>
          </a:xfrm>
          <a:prstGeom prst="rect">
            <a:avLst/>
          </a:prstGeom>
        </p:spPr>
        <p:txBody>
          <a:bodyPr anchorCtr="0" anchor="t" bIns="91425" lIns="91425" spcFirstLastPara="1" rIns="91425" wrap="square" tIns="91425">
            <a:normAutofit lnSpcReduction="20000"/>
          </a:bodyPr>
          <a:lstStyle/>
          <a:p>
            <a:pPr indent="-336550" lvl="0" marL="457200" rtl="0" algn="l">
              <a:spcBef>
                <a:spcPts val="0"/>
              </a:spcBef>
              <a:spcAft>
                <a:spcPts val="0"/>
              </a:spcAft>
              <a:buSzPts val="1700"/>
              <a:buAutoNum type="arabicPeriod"/>
            </a:pPr>
            <a:r>
              <a:rPr lang="en" sz="1700"/>
              <a:t>Bootcamp vs Diploma vs Certificate are used interchangeably in program pages</a:t>
            </a:r>
            <a:endParaRPr sz="1700"/>
          </a:p>
          <a:p>
            <a:pPr indent="-336550" lvl="1" marL="914400" rtl="0" algn="l">
              <a:spcBef>
                <a:spcPts val="0"/>
              </a:spcBef>
              <a:spcAft>
                <a:spcPts val="0"/>
              </a:spcAft>
              <a:buSzPts val="1700"/>
              <a:buAutoNum type="alphaLcPeriod"/>
            </a:pPr>
            <a:r>
              <a:rPr lang="en" sz="1700"/>
              <a:t>Program names also vary</a:t>
            </a:r>
            <a:endParaRPr sz="1700"/>
          </a:p>
          <a:p>
            <a:pPr indent="-336550" lvl="0" marL="457200" rtl="0" algn="l">
              <a:spcBef>
                <a:spcPts val="0"/>
              </a:spcBef>
              <a:spcAft>
                <a:spcPts val="0"/>
              </a:spcAft>
              <a:buSzPts val="1700"/>
              <a:buAutoNum type="arabicPeriod"/>
            </a:pPr>
            <a:r>
              <a:rPr lang="en" sz="1700"/>
              <a:t>Student stories / student success -&gt; testimonial</a:t>
            </a:r>
            <a:endParaRPr sz="1700"/>
          </a:p>
          <a:p>
            <a:pPr indent="-336550" lvl="0" marL="457200" rtl="0" algn="l">
              <a:spcBef>
                <a:spcPts val="0"/>
              </a:spcBef>
              <a:spcAft>
                <a:spcPts val="0"/>
              </a:spcAft>
              <a:buSzPts val="1700"/>
              <a:buAutoNum type="arabicPeriod"/>
            </a:pPr>
            <a:r>
              <a:rPr lang="en" sz="1700"/>
              <a:t>Non-categorized pages</a:t>
            </a:r>
            <a:endParaRPr sz="1700"/>
          </a:p>
          <a:p>
            <a:pPr indent="-336550" lvl="1" marL="914400" rtl="0" algn="l">
              <a:spcBef>
                <a:spcPts val="0"/>
              </a:spcBef>
              <a:spcAft>
                <a:spcPts val="0"/>
              </a:spcAft>
              <a:buSzPts val="1700"/>
              <a:buAutoNum type="alphaLcPeriod"/>
            </a:pPr>
            <a:r>
              <a:rPr lang="en" sz="1700"/>
              <a:t>20%+ of our web pages are non-categorized</a:t>
            </a:r>
            <a:endParaRPr sz="1700"/>
          </a:p>
          <a:p>
            <a:pPr indent="-336550" lvl="0" marL="457200" rtl="0" algn="l">
              <a:spcBef>
                <a:spcPts val="0"/>
              </a:spcBef>
              <a:spcAft>
                <a:spcPts val="0"/>
              </a:spcAft>
              <a:buSzPts val="1700"/>
              <a:buAutoNum type="arabicPeriod"/>
            </a:pPr>
            <a:r>
              <a:rPr lang="en" sz="1700"/>
              <a:t>How do we want to recategorize our categorized and non-categorized pages for better crawlability?</a:t>
            </a:r>
            <a:endParaRPr sz="1700"/>
          </a:p>
          <a:p>
            <a:pPr indent="-336550" lvl="0" marL="457200" rtl="0" algn="l">
              <a:spcBef>
                <a:spcPts val="0"/>
              </a:spcBef>
              <a:spcAft>
                <a:spcPts val="0"/>
              </a:spcAft>
              <a:buSzPts val="1700"/>
              <a:buAutoNum type="arabicPeriod"/>
            </a:pPr>
            <a:r>
              <a:rPr lang="en" sz="1700"/>
              <a:t>Numbered URL pages</a:t>
            </a:r>
            <a:endParaRPr sz="1700"/>
          </a:p>
          <a:p>
            <a:pPr indent="-317500" lvl="1" marL="914400" rtl="0" algn="l">
              <a:spcBef>
                <a:spcPts val="0"/>
              </a:spcBef>
              <a:spcAft>
                <a:spcPts val="0"/>
              </a:spcAft>
              <a:buSzPts val="1400"/>
              <a:buAutoNum type="alphaLcPeriod"/>
            </a:pPr>
            <a:r>
              <a:rPr lang="en" sz="1400" u="sng">
                <a:solidFill>
                  <a:schemeClr val="hlink"/>
                </a:solidFill>
                <a:hlinkClick r:id="rId3"/>
              </a:rPr>
              <a:t>https://weclouddata.com/11508/</a:t>
            </a:r>
            <a:r>
              <a:rPr lang="en" sz="1400"/>
              <a:t> -&gt; https://weclouddata.com/blogs/Ernesto-Ramos-data-science</a:t>
            </a:r>
            <a:endParaRPr sz="1400"/>
          </a:p>
          <a:p>
            <a:pPr indent="-317500" lvl="1" marL="914400" rtl="0" algn="l">
              <a:spcBef>
                <a:spcPts val="0"/>
              </a:spcBef>
              <a:spcAft>
                <a:spcPts val="0"/>
              </a:spcAft>
              <a:buSzPts val="1400"/>
              <a:buAutoNum type="alphaLcPeriod"/>
            </a:pPr>
            <a:r>
              <a:rPr lang="en" sz="1400" u="sng">
                <a:solidFill>
                  <a:schemeClr val="hlink"/>
                </a:solidFill>
                <a:highlight>
                  <a:srgbClr val="FFFFFF"/>
                </a:highlight>
                <a:hlinkClick r:id="rId4"/>
              </a:rPr>
              <a:t>https://weclouddata.com/instructor/15163/,/15686/,/15720/</a:t>
            </a:r>
            <a:r>
              <a:rPr lang="en" sz="1400">
                <a:solidFill>
                  <a:srgbClr val="000000"/>
                </a:solidFill>
                <a:highlight>
                  <a:srgbClr val="FFFFFF"/>
                </a:highlight>
              </a:rPr>
              <a:t> -&gt; delete pages</a:t>
            </a:r>
            <a:endParaRPr sz="1400">
              <a:solidFill>
                <a:srgbClr val="000000"/>
              </a:solidFill>
              <a:highlight>
                <a:srgbClr val="FFFFFF"/>
              </a:highlight>
            </a:endParaRPr>
          </a:p>
          <a:p>
            <a:pPr indent="-336550" lvl="0" marL="457200" rtl="0" algn="l">
              <a:spcBef>
                <a:spcPts val="0"/>
              </a:spcBef>
              <a:spcAft>
                <a:spcPts val="0"/>
              </a:spcAft>
              <a:buSzPts val="1700"/>
              <a:buAutoNum type="arabicPeriod"/>
            </a:pPr>
            <a:r>
              <a:rPr lang="en" sz="1700"/>
              <a:t>Location vs online (Toronto vs Vancouver)</a:t>
            </a:r>
            <a:endParaRPr sz="1700"/>
          </a:p>
          <a:p>
            <a:pPr indent="-317500" lvl="1" marL="914400" rtl="0" algn="l">
              <a:spcBef>
                <a:spcPts val="0"/>
              </a:spcBef>
              <a:spcAft>
                <a:spcPts val="0"/>
              </a:spcAft>
              <a:buSzPts val="1400"/>
              <a:buAutoNum type="alphaLcPeriod"/>
            </a:pPr>
            <a:r>
              <a:rPr lang="en" sz="1400"/>
              <a:t>Data Science bootcamp - </a:t>
            </a:r>
            <a:r>
              <a:rPr b="1" lang="en" sz="1400"/>
              <a:t>DS FT page</a:t>
            </a:r>
            <a:r>
              <a:rPr lang="en" sz="1400"/>
              <a:t> rank 15 as of Feb 15th</a:t>
            </a:r>
            <a:endParaRPr sz="1400"/>
          </a:p>
          <a:p>
            <a:pPr indent="-317500" lvl="1" marL="914400" rtl="0" algn="l">
              <a:spcBef>
                <a:spcPts val="0"/>
              </a:spcBef>
              <a:spcAft>
                <a:spcPts val="0"/>
              </a:spcAft>
              <a:buSzPts val="1400"/>
              <a:buAutoNum type="alphaLcPeriod"/>
            </a:pPr>
            <a:r>
              <a:rPr lang="en" sz="1400"/>
              <a:t>Data Science bootcamp toronto - </a:t>
            </a:r>
            <a:r>
              <a:rPr b="1" lang="en" sz="1400"/>
              <a:t>Home page</a:t>
            </a:r>
            <a:r>
              <a:rPr lang="en" sz="1400"/>
              <a:t> appears on rank 5 </a:t>
            </a:r>
            <a:endParaRPr sz="1400"/>
          </a:p>
          <a:p>
            <a:pPr indent="-317500" lvl="1" marL="914400" rtl="0" algn="l">
              <a:spcBef>
                <a:spcPts val="0"/>
              </a:spcBef>
              <a:spcAft>
                <a:spcPts val="0"/>
              </a:spcAft>
              <a:buSzPts val="1400"/>
              <a:buAutoNum type="alphaLcPeriod"/>
            </a:pPr>
            <a:r>
              <a:rPr lang="en" sz="1400"/>
              <a:t>Data Science bootcamp vancouver - </a:t>
            </a:r>
            <a:r>
              <a:rPr b="1" lang="en" sz="1400"/>
              <a:t>Applied DS and Big Data Diploma</a:t>
            </a:r>
            <a:r>
              <a:rPr lang="en" sz="1400"/>
              <a:t> page appears on rank 5 </a:t>
            </a:r>
            <a:endParaRPr sz="1400"/>
          </a:p>
          <a:p>
            <a:pPr indent="0" lvl="0" marL="0" rtl="0" algn="l">
              <a:spcBef>
                <a:spcPts val="1200"/>
              </a:spcBef>
              <a:spcAft>
                <a:spcPts val="1200"/>
              </a:spcAft>
              <a:buNone/>
            </a:pPr>
            <a:r>
              <a:t/>
            </a:r>
            <a:endParaRPr/>
          </a:p>
        </p:txBody>
      </p:sp>
      <p:sp>
        <p:nvSpPr>
          <p:cNvPr id="171" name="Google Shape;171;p2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7" name="Google Shape;177;p24"/>
          <p:cNvSpPr txBox="1"/>
          <p:nvPr>
            <p:ph type="title"/>
          </p:nvPr>
        </p:nvSpPr>
        <p:spPr>
          <a:xfrm>
            <a:off x="729450" y="5962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Website URL Inconsistencies</a:t>
            </a:r>
            <a:endParaRPr/>
          </a:p>
        </p:txBody>
      </p:sp>
      <p:pic>
        <p:nvPicPr>
          <p:cNvPr id="178" name="Google Shape;178;p24"/>
          <p:cNvPicPr preferRelativeResize="0"/>
          <p:nvPr/>
        </p:nvPicPr>
        <p:blipFill>
          <a:blip r:embed="rId3">
            <a:alphaModFix/>
          </a:blip>
          <a:stretch>
            <a:fillRect/>
          </a:stretch>
        </p:blipFill>
        <p:spPr>
          <a:xfrm>
            <a:off x="3474000" y="1267300"/>
            <a:ext cx="3593299" cy="2049751"/>
          </a:xfrm>
          <a:prstGeom prst="rect">
            <a:avLst/>
          </a:prstGeom>
          <a:noFill/>
          <a:ln>
            <a:noFill/>
          </a:ln>
        </p:spPr>
      </p:pic>
      <p:pic>
        <p:nvPicPr>
          <p:cNvPr id="179" name="Google Shape;179;p24"/>
          <p:cNvPicPr preferRelativeResize="0"/>
          <p:nvPr/>
        </p:nvPicPr>
        <p:blipFill>
          <a:blip r:embed="rId4">
            <a:alphaModFix/>
          </a:blip>
          <a:stretch>
            <a:fillRect/>
          </a:stretch>
        </p:blipFill>
        <p:spPr>
          <a:xfrm>
            <a:off x="0" y="1267300"/>
            <a:ext cx="3222001" cy="3876199"/>
          </a:xfrm>
          <a:prstGeom prst="rect">
            <a:avLst/>
          </a:prstGeom>
          <a:noFill/>
          <a:ln>
            <a:noFill/>
          </a:ln>
        </p:spPr>
      </p:pic>
      <p:sp>
        <p:nvSpPr>
          <p:cNvPr id="180" name="Google Shape;180;p24"/>
          <p:cNvSpPr txBox="1"/>
          <p:nvPr/>
        </p:nvSpPr>
        <p:spPr>
          <a:xfrm>
            <a:off x="3474000" y="3452950"/>
            <a:ext cx="50625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This shows the three being used almost </a:t>
            </a:r>
            <a:r>
              <a:rPr lang="en">
                <a:latin typeface="Lato"/>
                <a:ea typeface="Lato"/>
                <a:cs typeface="Lato"/>
                <a:sym typeface="Lato"/>
              </a:rPr>
              <a:t>interchangeably</a:t>
            </a:r>
            <a:r>
              <a:rPr lang="en">
                <a:latin typeface="Lato"/>
                <a:ea typeface="Lato"/>
                <a:cs typeface="Lato"/>
                <a:sym typeface="Lato"/>
              </a:rPr>
              <a:t> and not </a:t>
            </a:r>
            <a:r>
              <a:rPr lang="en">
                <a:latin typeface="Lato"/>
                <a:ea typeface="Lato"/>
                <a:cs typeface="Lato"/>
                <a:sym typeface="Lato"/>
              </a:rPr>
              <a:t>strengthening</a:t>
            </a:r>
            <a:r>
              <a:rPr lang="en">
                <a:latin typeface="Lato"/>
                <a:ea typeface="Lato"/>
                <a:cs typeface="Lato"/>
                <a:sym typeface="Lato"/>
              </a:rPr>
              <a:t> one query, or not being organized enough to rank on the three queries.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It can have more than one keyword in a page, but it needs to be better organized and focused</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Domain, h tags, image description, etc.</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86" name="Google Shape;186;p25"/>
          <p:cNvSpPr txBox="1"/>
          <p:nvPr>
            <p:ph type="title"/>
          </p:nvPr>
        </p:nvSpPr>
        <p:spPr>
          <a:xfrm>
            <a:off x="729450" y="5962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Website URL Inconsistencies</a:t>
            </a:r>
            <a:endParaRPr/>
          </a:p>
        </p:txBody>
      </p:sp>
      <p:pic>
        <p:nvPicPr>
          <p:cNvPr id="187" name="Google Shape;187;p25"/>
          <p:cNvPicPr preferRelativeResize="0"/>
          <p:nvPr/>
        </p:nvPicPr>
        <p:blipFill>
          <a:blip r:embed="rId3">
            <a:alphaModFix/>
          </a:blip>
          <a:stretch>
            <a:fillRect/>
          </a:stretch>
        </p:blipFill>
        <p:spPr>
          <a:xfrm>
            <a:off x="115250" y="1283800"/>
            <a:ext cx="3738127" cy="1743126"/>
          </a:xfrm>
          <a:prstGeom prst="rect">
            <a:avLst/>
          </a:prstGeom>
          <a:noFill/>
          <a:ln>
            <a:noFill/>
          </a:ln>
        </p:spPr>
      </p:pic>
      <p:sp>
        <p:nvSpPr>
          <p:cNvPr id="188" name="Google Shape;188;p25"/>
          <p:cNvSpPr txBox="1"/>
          <p:nvPr/>
        </p:nvSpPr>
        <p:spPr>
          <a:xfrm>
            <a:off x="189600" y="3026925"/>
            <a:ext cx="40107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Url :https://weclouddata.com/</a:t>
            </a:r>
            <a:r>
              <a:rPr lang="en" sz="1300">
                <a:highlight>
                  <a:srgbClr val="FF0000"/>
                </a:highlight>
                <a:latin typeface="Lato"/>
                <a:ea typeface="Lato"/>
                <a:cs typeface="Lato"/>
                <a:sym typeface="Lato"/>
              </a:rPr>
              <a:t>student-success</a:t>
            </a:r>
            <a:r>
              <a:rPr lang="en" sz="1300">
                <a:latin typeface="Lato"/>
                <a:ea typeface="Lato"/>
                <a:cs typeface="Lato"/>
                <a:sym typeface="Lato"/>
              </a:rPr>
              <a:t>/</a:t>
            </a:r>
            <a:endParaRPr sz="13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pic>
        <p:nvPicPr>
          <p:cNvPr id="189" name="Google Shape;189;p25"/>
          <p:cNvPicPr preferRelativeResize="0"/>
          <p:nvPr/>
        </p:nvPicPr>
        <p:blipFill>
          <a:blip r:embed="rId4">
            <a:alphaModFix/>
          </a:blip>
          <a:stretch>
            <a:fillRect/>
          </a:stretch>
        </p:blipFill>
        <p:spPr>
          <a:xfrm>
            <a:off x="5133300" y="596200"/>
            <a:ext cx="4010701" cy="2279508"/>
          </a:xfrm>
          <a:prstGeom prst="rect">
            <a:avLst/>
          </a:prstGeom>
          <a:noFill/>
          <a:ln>
            <a:noFill/>
          </a:ln>
        </p:spPr>
      </p:pic>
      <p:sp>
        <p:nvSpPr>
          <p:cNvPr id="190" name="Google Shape;190;p25"/>
          <p:cNvSpPr txBox="1"/>
          <p:nvPr/>
        </p:nvSpPr>
        <p:spPr>
          <a:xfrm>
            <a:off x="3927725" y="2571750"/>
            <a:ext cx="49437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Url : https://weclouddata.com/student_stories/</a:t>
            </a:r>
            <a:r>
              <a:rPr lang="en" sz="1300">
                <a:highlight>
                  <a:srgbClr val="FFFF00"/>
                </a:highlight>
                <a:latin typeface="Lato"/>
                <a:ea typeface="Lato"/>
                <a:cs typeface="Lato"/>
                <a:sym typeface="Lato"/>
              </a:rPr>
              <a:t>andrea-zhang/</a:t>
            </a:r>
            <a:endParaRPr sz="1300">
              <a:highlight>
                <a:srgbClr val="FFFF00"/>
              </a:highlight>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pic>
        <p:nvPicPr>
          <p:cNvPr id="191" name="Google Shape;191;p25"/>
          <p:cNvPicPr preferRelativeResize="0"/>
          <p:nvPr/>
        </p:nvPicPr>
        <p:blipFill>
          <a:blip r:embed="rId5">
            <a:alphaModFix/>
          </a:blip>
          <a:stretch>
            <a:fillRect/>
          </a:stretch>
        </p:blipFill>
        <p:spPr>
          <a:xfrm>
            <a:off x="5346862" y="2946261"/>
            <a:ext cx="3738127" cy="2144689"/>
          </a:xfrm>
          <a:prstGeom prst="rect">
            <a:avLst/>
          </a:prstGeom>
          <a:noFill/>
          <a:ln>
            <a:noFill/>
          </a:ln>
        </p:spPr>
      </p:pic>
      <p:sp>
        <p:nvSpPr>
          <p:cNvPr id="192" name="Google Shape;192;p25"/>
          <p:cNvSpPr txBox="1"/>
          <p:nvPr/>
        </p:nvSpPr>
        <p:spPr>
          <a:xfrm>
            <a:off x="0" y="4142950"/>
            <a:ext cx="5464200" cy="100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Lato"/>
                <a:ea typeface="Lato"/>
                <a:cs typeface="Lato"/>
                <a:sym typeface="Lato"/>
              </a:rPr>
              <a:t>Url : </a:t>
            </a:r>
            <a:r>
              <a:rPr lang="en" sz="1300">
                <a:latin typeface="Lato"/>
                <a:ea typeface="Lato"/>
                <a:cs typeface="Lato"/>
                <a:sym typeface="Lato"/>
              </a:rPr>
              <a:t>https://weclouddata.com/student_stories/nikki-mihalovics-</a:t>
            </a:r>
            <a:r>
              <a:rPr lang="en" sz="1300">
                <a:highlight>
                  <a:srgbClr val="00FF00"/>
                </a:highlight>
                <a:latin typeface="Lato"/>
                <a:ea typeface="Lato"/>
                <a:cs typeface="Lato"/>
                <a:sym typeface="Lato"/>
              </a:rPr>
              <a:t>success-story</a:t>
            </a:r>
            <a:r>
              <a:rPr lang="en" sz="1300">
                <a:latin typeface="Lato"/>
                <a:ea typeface="Lato"/>
                <a:cs typeface="Lato"/>
                <a:sym typeface="Lato"/>
              </a:rPr>
              <a:t>/</a:t>
            </a:r>
            <a:endParaRPr sz="13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6"/>
          <p:cNvSpPr txBox="1"/>
          <p:nvPr>
            <p:ph type="title"/>
          </p:nvPr>
        </p:nvSpPr>
        <p:spPr>
          <a:xfrm>
            <a:off x="727650" y="5570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Google trends</a:t>
            </a:r>
            <a:endParaRPr/>
          </a:p>
        </p:txBody>
      </p:sp>
      <p:sp>
        <p:nvSpPr>
          <p:cNvPr id="198" name="Google Shape;198;p2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99" name="Google Shape;199;p26"/>
          <p:cNvPicPr preferRelativeResize="0"/>
          <p:nvPr/>
        </p:nvPicPr>
        <p:blipFill>
          <a:blip r:embed="rId3">
            <a:alphaModFix/>
          </a:blip>
          <a:stretch>
            <a:fillRect/>
          </a:stretch>
        </p:blipFill>
        <p:spPr>
          <a:xfrm>
            <a:off x="844525" y="1210275"/>
            <a:ext cx="7458550" cy="3933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7"/>
          <p:cNvSpPr txBox="1"/>
          <p:nvPr>
            <p:ph type="title"/>
          </p:nvPr>
        </p:nvSpPr>
        <p:spPr>
          <a:xfrm>
            <a:off x="727650" y="5876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Google Search Result Snippet Comparison</a:t>
            </a:r>
            <a:endParaRPr/>
          </a:p>
        </p:txBody>
      </p:sp>
      <p:sp>
        <p:nvSpPr>
          <p:cNvPr id="205" name="Google Shape;205;p27"/>
          <p:cNvSpPr txBox="1"/>
          <p:nvPr>
            <p:ph idx="1" type="body"/>
          </p:nvPr>
        </p:nvSpPr>
        <p:spPr>
          <a:xfrm>
            <a:off x="467450" y="1620425"/>
            <a:ext cx="2830500" cy="1673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Snippet of result is taken from SQL page as opposed to the meta description -&gt; Can we change this? </a:t>
            </a:r>
            <a:endParaRPr/>
          </a:p>
          <a:p>
            <a:pPr indent="-298450" lvl="1" marL="914400" rtl="0" algn="l">
              <a:spcBef>
                <a:spcPts val="0"/>
              </a:spcBef>
              <a:spcAft>
                <a:spcPts val="0"/>
              </a:spcAft>
              <a:buSzPts val="1100"/>
              <a:buChar char="-"/>
            </a:pPr>
            <a:r>
              <a:rPr lang="en"/>
              <a:t>May need to recrawl DS FT page</a:t>
            </a:r>
            <a:endParaRPr/>
          </a:p>
          <a:p>
            <a:pPr indent="-298450" lvl="1" marL="914400" rtl="0" algn="l">
              <a:spcBef>
                <a:spcPts val="0"/>
              </a:spcBef>
              <a:spcAft>
                <a:spcPts val="0"/>
              </a:spcAft>
              <a:buSzPts val="1100"/>
              <a:buChar char="-"/>
            </a:pPr>
            <a:r>
              <a:rPr lang="en"/>
              <a:t>Update meta description</a:t>
            </a:r>
            <a:endParaRPr/>
          </a:p>
        </p:txBody>
      </p:sp>
      <p:sp>
        <p:nvSpPr>
          <p:cNvPr id="206" name="Google Shape;206;p2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7" name="Google Shape;207;p27"/>
          <p:cNvPicPr preferRelativeResize="0"/>
          <p:nvPr/>
        </p:nvPicPr>
        <p:blipFill>
          <a:blip r:embed="rId3">
            <a:alphaModFix/>
          </a:blip>
          <a:stretch>
            <a:fillRect/>
          </a:stretch>
        </p:blipFill>
        <p:spPr>
          <a:xfrm>
            <a:off x="3579788" y="1620423"/>
            <a:ext cx="5306975" cy="1230475"/>
          </a:xfrm>
          <a:prstGeom prst="rect">
            <a:avLst/>
          </a:prstGeom>
          <a:noFill/>
          <a:ln>
            <a:noFill/>
          </a:ln>
        </p:spPr>
      </p:pic>
      <p:pic>
        <p:nvPicPr>
          <p:cNvPr id="208" name="Google Shape;208;p27"/>
          <p:cNvPicPr preferRelativeResize="0"/>
          <p:nvPr/>
        </p:nvPicPr>
        <p:blipFill>
          <a:blip r:embed="rId4">
            <a:alphaModFix/>
          </a:blip>
          <a:stretch>
            <a:fillRect/>
          </a:stretch>
        </p:blipFill>
        <p:spPr>
          <a:xfrm>
            <a:off x="3636800" y="3488175"/>
            <a:ext cx="5192951" cy="1026500"/>
          </a:xfrm>
          <a:prstGeom prst="rect">
            <a:avLst/>
          </a:prstGeom>
          <a:noFill/>
          <a:ln>
            <a:noFill/>
          </a:ln>
        </p:spPr>
      </p:pic>
      <p:sp>
        <p:nvSpPr>
          <p:cNvPr id="209" name="Google Shape;209;p27"/>
          <p:cNvSpPr txBox="1"/>
          <p:nvPr>
            <p:ph idx="1" type="body"/>
          </p:nvPr>
        </p:nvSpPr>
        <p:spPr>
          <a:xfrm>
            <a:off x="544675" y="3348625"/>
            <a:ext cx="2830500" cy="1230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Snippet found on page description. Imposes better SEO for google, and better understanding of page.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8"/>
          <p:cNvSpPr txBox="1"/>
          <p:nvPr>
            <p:ph idx="1" type="body"/>
          </p:nvPr>
        </p:nvSpPr>
        <p:spPr>
          <a:xfrm>
            <a:off x="729450" y="1514650"/>
            <a:ext cx="7688700" cy="2825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solidFill>
                  <a:srgbClr val="444444"/>
                </a:solidFill>
                <a:highlight>
                  <a:srgbClr val="FCFCFC"/>
                </a:highlight>
                <a:latin typeface="Roboto"/>
                <a:ea typeface="Roboto"/>
                <a:cs typeface="Roboto"/>
                <a:sym typeface="Roboto"/>
              </a:rPr>
              <a:t> </a:t>
            </a:r>
            <a:r>
              <a:rPr lang="en" u="sng">
                <a:solidFill>
                  <a:schemeClr val="hlink"/>
                </a:solidFill>
                <a:highlight>
                  <a:srgbClr val="FCFCFC"/>
                </a:highlight>
                <a:latin typeface="Roboto"/>
                <a:ea typeface="Roboto"/>
                <a:cs typeface="Roboto"/>
                <a:sym typeface="Roboto"/>
                <a:hlinkClick r:id="rId3"/>
              </a:rPr>
              <a:t>https://web.archive.org/</a:t>
            </a:r>
            <a:r>
              <a:rPr lang="en">
                <a:solidFill>
                  <a:srgbClr val="444444"/>
                </a:solidFill>
                <a:highlight>
                  <a:srgbClr val="FCFCFC"/>
                </a:highlight>
                <a:latin typeface="Roboto"/>
                <a:ea typeface="Roboto"/>
                <a:cs typeface="Roboto"/>
                <a:sym typeface="Roboto"/>
              </a:rPr>
              <a:t> </a:t>
            </a:r>
            <a:endParaRPr>
              <a:solidFill>
                <a:srgbClr val="444444"/>
              </a:solidFill>
              <a:highlight>
                <a:srgbClr val="FCFCFC"/>
              </a:highlight>
              <a:latin typeface="Roboto"/>
              <a:ea typeface="Roboto"/>
              <a:cs typeface="Roboto"/>
              <a:sym typeface="Roboto"/>
            </a:endParaRPr>
          </a:p>
          <a:p>
            <a:pPr indent="-311150" lvl="0" marL="876300" rtl="0" algn="l">
              <a:spcBef>
                <a:spcPts val="1900"/>
              </a:spcBef>
              <a:spcAft>
                <a:spcPts val="0"/>
              </a:spcAft>
              <a:buClr>
                <a:srgbClr val="444444"/>
              </a:buClr>
              <a:buSzPts val="1300"/>
              <a:buFont typeface="Roboto"/>
              <a:buChar char="●"/>
            </a:pPr>
            <a:r>
              <a:rPr i="1" lang="en">
                <a:solidFill>
                  <a:srgbClr val="444444"/>
                </a:solidFill>
                <a:highlight>
                  <a:srgbClr val="FCFCFC"/>
                </a:highlight>
                <a:latin typeface="Roboto"/>
                <a:ea typeface="Roboto"/>
                <a:cs typeface="Roboto"/>
                <a:sym typeface="Roboto"/>
              </a:rPr>
              <a:t>Availability: </a:t>
            </a:r>
            <a:r>
              <a:rPr b="1" i="1" lang="en">
                <a:solidFill>
                  <a:srgbClr val="444444"/>
                </a:solidFill>
                <a:highlight>
                  <a:srgbClr val="FCFCFC"/>
                </a:highlight>
                <a:latin typeface="Roboto"/>
                <a:ea typeface="Roboto"/>
                <a:cs typeface="Roboto"/>
                <a:sym typeface="Roboto"/>
              </a:rPr>
              <a:t>Medium </a:t>
            </a:r>
            <a:r>
              <a:rPr i="1" lang="en">
                <a:solidFill>
                  <a:srgbClr val="444444"/>
                </a:solidFill>
                <a:highlight>
                  <a:srgbClr val="FCFCFC"/>
                </a:highlight>
                <a:latin typeface="Roboto"/>
                <a:ea typeface="Roboto"/>
                <a:cs typeface="Roboto"/>
                <a:sym typeface="Roboto"/>
              </a:rPr>
              <a:t>| Accuracy: </a:t>
            </a:r>
            <a:r>
              <a:rPr b="1" i="1" lang="en">
                <a:solidFill>
                  <a:srgbClr val="444444"/>
                </a:solidFill>
                <a:highlight>
                  <a:srgbClr val="FCFCFC"/>
                </a:highlight>
                <a:latin typeface="Roboto"/>
                <a:ea typeface="Roboto"/>
                <a:cs typeface="Roboto"/>
                <a:sym typeface="Roboto"/>
              </a:rPr>
              <a:t>Medium </a:t>
            </a:r>
            <a:r>
              <a:rPr i="1" lang="en">
                <a:solidFill>
                  <a:srgbClr val="444444"/>
                </a:solidFill>
                <a:highlight>
                  <a:srgbClr val="FCFCFC"/>
                </a:highlight>
                <a:latin typeface="Roboto"/>
                <a:ea typeface="Roboto"/>
                <a:cs typeface="Roboto"/>
                <a:sym typeface="Roboto"/>
              </a:rPr>
              <a:t>| Reliability: </a:t>
            </a:r>
            <a:r>
              <a:rPr b="1" i="1" lang="en">
                <a:solidFill>
                  <a:srgbClr val="444444"/>
                </a:solidFill>
                <a:highlight>
                  <a:srgbClr val="FCFCFC"/>
                </a:highlight>
                <a:latin typeface="Roboto"/>
                <a:ea typeface="Roboto"/>
                <a:cs typeface="Roboto"/>
                <a:sym typeface="Roboto"/>
              </a:rPr>
              <a:t>High</a:t>
            </a:r>
            <a:endParaRPr>
              <a:solidFill>
                <a:srgbClr val="444444"/>
              </a:solidFill>
              <a:highlight>
                <a:srgbClr val="FCFCFC"/>
              </a:highlight>
              <a:latin typeface="Roboto"/>
              <a:ea typeface="Roboto"/>
              <a:cs typeface="Roboto"/>
              <a:sym typeface="Roboto"/>
            </a:endParaRPr>
          </a:p>
          <a:p>
            <a:pPr indent="0" lvl="0" marL="0" rtl="0" algn="l">
              <a:spcBef>
                <a:spcPts val="3600"/>
              </a:spcBef>
              <a:spcAft>
                <a:spcPts val="0"/>
              </a:spcAft>
              <a:buNone/>
            </a:pPr>
            <a:r>
              <a:rPr lang="en">
                <a:solidFill>
                  <a:srgbClr val="444444"/>
                </a:solidFill>
                <a:highlight>
                  <a:srgbClr val="FCFCFC"/>
                </a:highlight>
                <a:latin typeface="Roboto"/>
                <a:ea typeface="Roboto"/>
                <a:cs typeface="Roboto"/>
                <a:sym typeface="Roboto"/>
              </a:rPr>
              <a:t>It contains free collections of digitized materials, such as websites, music, and books.</a:t>
            </a:r>
            <a:endParaRPr>
              <a:solidFill>
                <a:srgbClr val="444444"/>
              </a:solidFill>
              <a:highlight>
                <a:srgbClr val="FCFCFC"/>
              </a:highlight>
              <a:latin typeface="Roboto"/>
              <a:ea typeface="Roboto"/>
              <a:cs typeface="Roboto"/>
              <a:sym typeface="Roboto"/>
            </a:endParaRPr>
          </a:p>
          <a:p>
            <a:pPr indent="0" lvl="0" marL="0" rtl="0" algn="l">
              <a:spcBef>
                <a:spcPts val="1900"/>
              </a:spcBef>
              <a:spcAft>
                <a:spcPts val="0"/>
              </a:spcAft>
              <a:buNone/>
            </a:pPr>
            <a:r>
              <a:rPr lang="en">
                <a:solidFill>
                  <a:schemeClr val="hlink"/>
                </a:solidFill>
                <a:highlight>
                  <a:srgbClr val="FCFCFC"/>
                </a:highlight>
                <a:uFill>
                  <a:noFill/>
                </a:uFill>
                <a:latin typeface="Roboto"/>
                <a:ea typeface="Roboto"/>
                <a:cs typeface="Roboto"/>
                <a:sym typeface="Roboto"/>
                <a:hlinkClick r:id="rId4"/>
              </a:rPr>
              <a:t>WayBack Machine</a:t>
            </a:r>
            <a:r>
              <a:rPr lang="en">
                <a:solidFill>
                  <a:srgbClr val="444444"/>
                </a:solidFill>
                <a:highlight>
                  <a:srgbClr val="FCFCFC"/>
                </a:highlight>
                <a:latin typeface="Roboto"/>
                <a:ea typeface="Roboto"/>
                <a:cs typeface="Roboto"/>
                <a:sym typeface="Roboto"/>
              </a:rPr>
              <a:t> is a free service by the Internet Archive which regularly visits and saves webpages over time. It provides a historical log of how the webpage looked the time it was visited by this machine. It also grants access to the webpage history even if the website went offline.</a:t>
            </a:r>
            <a:endParaRPr>
              <a:solidFill>
                <a:srgbClr val="444444"/>
              </a:solidFill>
              <a:highlight>
                <a:srgbClr val="FCFCFC"/>
              </a:highlight>
              <a:latin typeface="Roboto"/>
              <a:ea typeface="Roboto"/>
              <a:cs typeface="Roboto"/>
              <a:sym typeface="Roboto"/>
            </a:endParaRPr>
          </a:p>
          <a:p>
            <a:pPr indent="0" lvl="0" marL="0" rtl="0" algn="l">
              <a:spcBef>
                <a:spcPts val="1900"/>
              </a:spcBef>
              <a:spcAft>
                <a:spcPts val="1200"/>
              </a:spcAft>
              <a:buNone/>
            </a:pPr>
            <a:r>
              <a:t/>
            </a:r>
            <a:endParaRPr/>
          </a:p>
        </p:txBody>
      </p:sp>
      <p:sp>
        <p:nvSpPr>
          <p:cNvPr id="215" name="Google Shape;215;p2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16" name="Google Shape;216;p28"/>
          <p:cNvSpPr txBox="1"/>
          <p:nvPr>
            <p:ph type="title"/>
          </p:nvPr>
        </p:nvSpPr>
        <p:spPr>
          <a:xfrm>
            <a:off x="727650" y="5876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8 - </a:t>
            </a:r>
            <a:r>
              <a:rPr lang="en"/>
              <a:t>Website updates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9"/>
          <p:cNvSpPr txBox="1"/>
          <p:nvPr>
            <p:ph type="title"/>
          </p:nvPr>
        </p:nvSpPr>
        <p:spPr>
          <a:xfrm>
            <a:off x="727650" y="5876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Website - New posts</a:t>
            </a:r>
            <a:endParaRPr/>
          </a:p>
        </p:txBody>
      </p:sp>
      <p:sp>
        <p:nvSpPr>
          <p:cNvPr id="222" name="Google Shape;222;p2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23" name="Google Shape;223;p29"/>
          <p:cNvPicPr preferRelativeResize="0"/>
          <p:nvPr/>
        </p:nvPicPr>
        <p:blipFill>
          <a:blip r:embed="rId3">
            <a:alphaModFix/>
          </a:blip>
          <a:stretch>
            <a:fillRect/>
          </a:stretch>
        </p:blipFill>
        <p:spPr>
          <a:xfrm>
            <a:off x="152400" y="1345350"/>
            <a:ext cx="8839200" cy="695218"/>
          </a:xfrm>
          <a:prstGeom prst="rect">
            <a:avLst/>
          </a:prstGeom>
          <a:noFill/>
          <a:ln>
            <a:noFill/>
          </a:ln>
        </p:spPr>
      </p:pic>
      <p:pic>
        <p:nvPicPr>
          <p:cNvPr id="224" name="Google Shape;224;p29"/>
          <p:cNvPicPr preferRelativeResize="0"/>
          <p:nvPr/>
        </p:nvPicPr>
        <p:blipFill>
          <a:blip r:embed="rId4">
            <a:alphaModFix/>
          </a:blip>
          <a:stretch>
            <a:fillRect/>
          </a:stretch>
        </p:blipFill>
        <p:spPr>
          <a:xfrm>
            <a:off x="362775" y="1983025"/>
            <a:ext cx="3073251" cy="3008076"/>
          </a:xfrm>
          <a:prstGeom prst="rect">
            <a:avLst/>
          </a:prstGeom>
          <a:noFill/>
          <a:ln>
            <a:noFill/>
          </a:ln>
        </p:spPr>
      </p:pic>
      <p:pic>
        <p:nvPicPr>
          <p:cNvPr id="225" name="Google Shape;225;p29"/>
          <p:cNvPicPr preferRelativeResize="0"/>
          <p:nvPr/>
        </p:nvPicPr>
        <p:blipFill>
          <a:blip r:embed="rId5">
            <a:alphaModFix/>
          </a:blip>
          <a:stretch>
            <a:fillRect/>
          </a:stretch>
        </p:blipFill>
        <p:spPr>
          <a:xfrm>
            <a:off x="5238890" y="2011800"/>
            <a:ext cx="3021384" cy="2950525"/>
          </a:xfrm>
          <a:prstGeom prst="rect">
            <a:avLst/>
          </a:prstGeom>
          <a:noFill/>
          <a:ln>
            <a:noFill/>
          </a:ln>
        </p:spPr>
      </p:pic>
      <p:sp>
        <p:nvSpPr>
          <p:cNvPr id="226" name="Google Shape;226;p29"/>
          <p:cNvSpPr txBox="1"/>
          <p:nvPr/>
        </p:nvSpPr>
        <p:spPr>
          <a:xfrm>
            <a:off x="0" y="2040575"/>
            <a:ext cx="246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WCD</a:t>
            </a:r>
            <a:endParaRPr>
              <a:latin typeface="Lato"/>
              <a:ea typeface="Lato"/>
              <a:cs typeface="Lato"/>
              <a:sym typeface="Lato"/>
            </a:endParaRPr>
          </a:p>
        </p:txBody>
      </p:sp>
      <p:sp>
        <p:nvSpPr>
          <p:cNvPr id="227" name="Google Shape;227;p29"/>
          <p:cNvSpPr txBox="1"/>
          <p:nvPr/>
        </p:nvSpPr>
        <p:spPr>
          <a:xfrm>
            <a:off x="7601400" y="1884875"/>
            <a:ext cx="148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LightHouseLabs</a:t>
            </a:r>
            <a:endParaRPr>
              <a:latin typeface="Lato"/>
              <a:ea typeface="Lato"/>
              <a:cs typeface="Lato"/>
              <a:sym typeface="Lato"/>
            </a:endParaRPr>
          </a:p>
        </p:txBody>
      </p:sp>
      <p:sp>
        <p:nvSpPr>
          <p:cNvPr id="228" name="Google Shape;228;p29"/>
          <p:cNvSpPr txBox="1"/>
          <p:nvPr/>
        </p:nvSpPr>
        <p:spPr>
          <a:xfrm>
            <a:off x="3365850" y="3015275"/>
            <a:ext cx="2412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2023 -  WCD 2 vs 7 LHL</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2022 - WCD 24 vs  54 LHL</a:t>
            </a:r>
            <a:endParaRPr>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34" name="Google Shape;234;p30"/>
          <p:cNvSpPr txBox="1"/>
          <p:nvPr>
            <p:ph type="title"/>
          </p:nvPr>
        </p:nvSpPr>
        <p:spPr>
          <a:xfrm>
            <a:off x="727650" y="5876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Website - New posts</a:t>
            </a:r>
            <a:endParaRPr/>
          </a:p>
        </p:txBody>
      </p:sp>
      <p:pic>
        <p:nvPicPr>
          <p:cNvPr id="235" name="Google Shape;235;p30"/>
          <p:cNvPicPr preferRelativeResize="0"/>
          <p:nvPr/>
        </p:nvPicPr>
        <p:blipFill>
          <a:blip r:embed="rId3">
            <a:alphaModFix/>
          </a:blip>
          <a:stretch>
            <a:fillRect/>
          </a:stretch>
        </p:blipFill>
        <p:spPr>
          <a:xfrm>
            <a:off x="152400" y="1289919"/>
            <a:ext cx="4419599" cy="2255120"/>
          </a:xfrm>
          <a:prstGeom prst="rect">
            <a:avLst/>
          </a:prstGeom>
          <a:noFill/>
          <a:ln>
            <a:noFill/>
          </a:ln>
        </p:spPr>
      </p:pic>
      <p:pic>
        <p:nvPicPr>
          <p:cNvPr id="236" name="Google Shape;236;p30"/>
          <p:cNvPicPr preferRelativeResize="0"/>
          <p:nvPr/>
        </p:nvPicPr>
        <p:blipFill>
          <a:blip r:embed="rId4">
            <a:alphaModFix/>
          </a:blip>
          <a:stretch>
            <a:fillRect/>
          </a:stretch>
        </p:blipFill>
        <p:spPr>
          <a:xfrm>
            <a:off x="4738424" y="2989075"/>
            <a:ext cx="4267203" cy="2154437"/>
          </a:xfrm>
          <a:prstGeom prst="rect">
            <a:avLst/>
          </a:prstGeom>
          <a:noFill/>
          <a:ln>
            <a:noFill/>
          </a:ln>
        </p:spPr>
      </p:pic>
      <p:sp>
        <p:nvSpPr>
          <p:cNvPr id="237" name="Google Shape;237;p30"/>
          <p:cNvSpPr txBox="1"/>
          <p:nvPr/>
        </p:nvSpPr>
        <p:spPr>
          <a:xfrm>
            <a:off x="4894575" y="1121975"/>
            <a:ext cx="38988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As we saw on the previous slide, it shows a higher frequency of site update on LightHouseLabs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 good portion of those updates are new blog posts or revisions of the posts. </a:t>
            </a:r>
            <a:endParaRPr>
              <a:latin typeface="Lato"/>
              <a:ea typeface="Lato"/>
              <a:cs typeface="Lato"/>
              <a:sym typeface="Lato"/>
            </a:endParaRPr>
          </a:p>
        </p:txBody>
      </p:sp>
      <p:sp>
        <p:nvSpPr>
          <p:cNvPr id="238" name="Google Shape;238;p30"/>
          <p:cNvSpPr txBox="1"/>
          <p:nvPr/>
        </p:nvSpPr>
        <p:spPr>
          <a:xfrm>
            <a:off x="412800" y="3854900"/>
            <a:ext cx="38988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We can see a good portion of the changes  at WeCloudData appear to be made in “batches”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More structural changes. And images, no new content being posted</a:t>
            </a:r>
            <a:endParaRPr>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1"/>
          <p:cNvSpPr txBox="1"/>
          <p:nvPr/>
        </p:nvSpPr>
        <p:spPr>
          <a:xfrm>
            <a:off x="651025" y="646300"/>
            <a:ext cx="7688700" cy="535200"/>
          </a:xfrm>
          <a:prstGeom prst="rect">
            <a:avLst/>
          </a:prstGeom>
          <a:noFill/>
          <a:ln>
            <a:noFill/>
          </a:ln>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rPr b="1" lang="en" sz="2500">
                <a:solidFill>
                  <a:srgbClr val="1A1A1A"/>
                </a:solidFill>
                <a:latin typeface="Raleway"/>
                <a:ea typeface="Raleway"/>
                <a:cs typeface="Raleway"/>
                <a:sym typeface="Raleway"/>
              </a:rPr>
              <a:t>What do we need to figure out ? </a:t>
            </a:r>
            <a:endParaRPr b="1" sz="2500">
              <a:solidFill>
                <a:srgbClr val="1A1A1A"/>
              </a:solidFill>
              <a:latin typeface="Raleway"/>
              <a:ea typeface="Raleway"/>
              <a:cs typeface="Raleway"/>
              <a:sym typeface="Raleway"/>
            </a:endParaRPr>
          </a:p>
        </p:txBody>
      </p:sp>
      <p:sp>
        <p:nvSpPr>
          <p:cNvPr id="244" name="Google Shape;244;p31"/>
          <p:cNvSpPr txBox="1"/>
          <p:nvPr/>
        </p:nvSpPr>
        <p:spPr>
          <a:xfrm>
            <a:off x="729450" y="1467975"/>
            <a:ext cx="7688700" cy="3456000"/>
          </a:xfrm>
          <a:prstGeom prst="rect">
            <a:avLst/>
          </a:prstGeom>
          <a:noFill/>
          <a:ln>
            <a:noFill/>
          </a:ln>
        </p:spPr>
        <p:txBody>
          <a:bodyPr anchorCtr="0" anchor="t" bIns="91425" lIns="91425" spcFirstLastPara="1" rIns="91425" wrap="square" tIns="91425">
            <a:normAutofit/>
          </a:bodyPr>
          <a:lstStyle/>
          <a:p>
            <a:pPr indent="-336550" lvl="0" marL="4572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What are the competitors for each of the bootcamps and courses available for WeCloudData ?</a:t>
            </a:r>
            <a:endParaRPr sz="1700">
              <a:solidFill>
                <a:srgbClr val="595959"/>
              </a:solidFill>
              <a:latin typeface="Lato"/>
              <a:ea typeface="Lato"/>
              <a:cs typeface="Lato"/>
              <a:sym typeface="Lato"/>
            </a:endParaRPr>
          </a:p>
          <a:p>
            <a:pPr indent="-336550" lvl="0" marL="4572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How do we compare to each of them in all the necessary fields ? </a:t>
            </a:r>
            <a:endParaRPr sz="1700">
              <a:solidFill>
                <a:srgbClr val="595959"/>
              </a:solidFill>
              <a:latin typeface="Lato"/>
              <a:ea typeface="Lato"/>
              <a:cs typeface="Lato"/>
              <a:sym typeface="Lato"/>
            </a:endParaRPr>
          </a:p>
          <a:p>
            <a:pPr indent="-336550" lvl="0" marL="4572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Do we have any warnings or errors in each of those pages that we need to fix ? </a:t>
            </a:r>
            <a:endParaRPr sz="1700">
              <a:solidFill>
                <a:srgbClr val="595959"/>
              </a:solidFill>
              <a:latin typeface="Lato"/>
              <a:ea typeface="Lato"/>
              <a:cs typeface="Lato"/>
              <a:sym typeface="Lato"/>
            </a:endParaRPr>
          </a:p>
          <a:p>
            <a:pPr indent="-336550" lvl="0" marL="4572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How</a:t>
            </a:r>
            <a:r>
              <a:rPr lang="en" sz="1700">
                <a:solidFill>
                  <a:srgbClr val="595959"/>
                </a:solidFill>
                <a:latin typeface="Lato"/>
                <a:ea typeface="Lato"/>
                <a:cs typeface="Lato"/>
                <a:sym typeface="Lato"/>
              </a:rPr>
              <a:t> are we separating keywords on each page ?</a:t>
            </a:r>
            <a:endParaRPr sz="1700">
              <a:solidFill>
                <a:srgbClr val="595959"/>
              </a:solidFill>
              <a:latin typeface="Lato"/>
              <a:ea typeface="Lato"/>
              <a:cs typeface="Lato"/>
              <a:sym typeface="Lato"/>
            </a:endParaRPr>
          </a:p>
          <a:p>
            <a:pPr indent="0" lvl="0" marL="0" rtl="0" algn="l">
              <a:lnSpc>
                <a:spcPct val="115000"/>
              </a:lnSpc>
              <a:spcBef>
                <a:spcPts val="1200"/>
              </a:spcBef>
              <a:spcAft>
                <a:spcPts val="1200"/>
              </a:spcAft>
              <a:buNone/>
            </a:pPr>
            <a:r>
              <a:t/>
            </a:r>
            <a:endParaRPr sz="1700">
              <a:solidFill>
                <a:srgbClr val="595959"/>
              </a:solidFill>
              <a:latin typeface="Lato"/>
              <a:ea typeface="Lato"/>
              <a:cs typeface="Lato"/>
              <a:sym typeface="Lato"/>
            </a:endParaRPr>
          </a:p>
        </p:txBody>
      </p:sp>
      <p:sp>
        <p:nvSpPr>
          <p:cNvPr id="245" name="Google Shape;245;p3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606725" y="366150"/>
            <a:ext cx="3920400" cy="66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SEO analysis</a:t>
            </a:r>
            <a:endParaRPr/>
          </a:p>
        </p:txBody>
      </p:sp>
      <p:sp>
        <p:nvSpPr>
          <p:cNvPr id="94" name="Google Shape;94;p14"/>
          <p:cNvSpPr txBox="1"/>
          <p:nvPr>
            <p:ph idx="2" type="body"/>
          </p:nvPr>
        </p:nvSpPr>
        <p:spPr>
          <a:xfrm>
            <a:off x="5174225" y="970850"/>
            <a:ext cx="3374400" cy="36768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2000"/>
              <a:t>7 - Website inconsistencies</a:t>
            </a:r>
            <a:endParaRPr sz="2000"/>
          </a:p>
          <a:p>
            <a:pPr indent="0" lvl="0" marL="0" rtl="0" algn="l">
              <a:lnSpc>
                <a:spcPct val="100000"/>
              </a:lnSpc>
              <a:spcBef>
                <a:spcPts val="0"/>
              </a:spcBef>
              <a:spcAft>
                <a:spcPts val="0"/>
              </a:spcAft>
              <a:buNone/>
            </a:pPr>
            <a:r>
              <a:rPr lang="en" sz="2000"/>
              <a:t>8 - Website updates</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rPr lang="en" sz="2000"/>
              <a:t>After: </a:t>
            </a:r>
            <a:endParaRPr sz="2000"/>
          </a:p>
          <a:p>
            <a:pPr indent="-355600" lvl="0" marL="457200" rtl="0" algn="l">
              <a:lnSpc>
                <a:spcPct val="100000"/>
              </a:lnSpc>
              <a:spcBef>
                <a:spcPts val="0"/>
              </a:spcBef>
              <a:spcAft>
                <a:spcPts val="0"/>
              </a:spcAft>
              <a:buSzPts val="2000"/>
              <a:buChar char="-"/>
            </a:pPr>
            <a:r>
              <a:rPr lang="en" sz="2000"/>
              <a:t>We will take a look at collected Data on Streamlit Application</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p:txBody>
      </p:sp>
      <p:sp>
        <p:nvSpPr>
          <p:cNvPr id="95" name="Google Shape;95;p14"/>
          <p:cNvSpPr txBox="1"/>
          <p:nvPr>
            <p:ph idx="1" type="subTitle"/>
          </p:nvPr>
        </p:nvSpPr>
        <p:spPr>
          <a:xfrm>
            <a:off x="724950" y="1352625"/>
            <a:ext cx="3300900" cy="303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t>1 - Understanding the process</a:t>
            </a:r>
            <a:endParaRPr sz="2000"/>
          </a:p>
          <a:p>
            <a:pPr indent="0" lvl="0" marL="0" rtl="0" algn="l">
              <a:spcBef>
                <a:spcPts val="0"/>
              </a:spcBef>
              <a:spcAft>
                <a:spcPts val="0"/>
              </a:spcAft>
              <a:buNone/>
            </a:pPr>
            <a:r>
              <a:rPr lang="en" sz="2000"/>
              <a:t>2 - Making Inventory of the pages</a:t>
            </a:r>
            <a:endParaRPr sz="2000"/>
          </a:p>
          <a:p>
            <a:pPr indent="0" lvl="0" marL="0" rtl="0" algn="l">
              <a:spcBef>
                <a:spcPts val="0"/>
              </a:spcBef>
              <a:spcAft>
                <a:spcPts val="0"/>
              </a:spcAft>
              <a:buNone/>
            </a:pPr>
            <a:r>
              <a:rPr lang="en" sz="2000"/>
              <a:t>3 - Selecting the KPI’s</a:t>
            </a:r>
            <a:endParaRPr sz="2000"/>
          </a:p>
          <a:p>
            <a:pPr indent="0" lvl="0" marL="0" rtl="0" algn="l">
              <a:spcBef>
                <a:spcPts val="0"/>
              </a:spcBef>
              <a:spcAft>
                <a:spcPts val="0"/>
              </a:spcAft>
              <a:buNone/>
            </a:pPr>
            <a:r>
              <a:rPr lang="en" sz="2000"/>
              <a:t>4 - Checking for Warnings</a:t>
            </a:r>
            <a:endParaRPr sz="2000"/>
          </a:p>
          <a:p>
            <a:pPr indent="0" lvl="0" marL="0" rtl="0" algn="l">
              <a:spcBef>
                <a:spcPts val="0"/>
              </a:spcBef>
              <a:spcAft>
                <a:spcPts val="0"/>
              </a:spcAft>
              <a:buNone/>
            </a:pPr>
            <a:r>
              <a:rPr lang="en" sz="2000"/>
              <a:t>5 - Contents user wants</a:t>
            </a:r>
            <a:endParaRPr sz="2000"/>
          </a:p>
          <a:p>
            <a:pPr indent="0" lvl="0" marL="0" rtl="0" algn="l">
              <a:spcBef>
                <a:spcPts val="0"/>
              </a:spcBef>
              <a:spcAft>
                <a:spcPts val="0"/>
              </a:spcAft>
              <a:buNone/>
            </a:pPr>
            <a:r>
              <a:rPr lang="en" sz="2000"/>
              <a:t>6 - Broken Links and impact on SEO</a:t>
            </a:r>
            <a:endParaRPr sz="2000"/>
          </a:p>
        </p:txBody>
      </p:sp>
      <p:sp>
        <p:nvSpPr>
          <p:cNvPr id="96" name="Google Shape;96;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Recommendations: </a:t>
            </a:r>
            <a:endParaRPr/>
          </a:p>
          <a:p>
            <a:pPr indent="0" lvl="0" marL="0" rtl="0" algn="l">
              <a:spcBef>
                <a:spcPts val="0"/>
              </a:spcBef>
              <a:spcAft>
                <a:spcPts val="0"/>
              </a:spcAft>
              <a:buNone/>
            </a:pPr>
            <a:r>
              <a:rPr lang="en"/>
              <a:t>Data Science</a:t>
            </a:r>
            <a:endParaRPr/>
          </a:p>
        </p:txBody>
      </p:sp>
      <p:sp>
        <p:nvSpPr>
          <p:cNvPr id="251" name="Google Shape;251;p3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Short, medium and Long term</a:t>
            </a:r>
            <a:endParaRPr/>
          </a:p>
        </p:txBody>
      </p:sp>
      <p:sp>
        <p:nvSpPr>
          <p:cNvPr id="252" name="Google Shape;252;p3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3"/>
          <p:cNvSpPr txBox="1"/>
          <p:nvPr>
            <p:ph type="title"/>
          </p:nvPr>
        </p:nvSpPr>
        <p:spPr>
          <a:xfrm>
            <a:off x="727650" y="523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40"/>
              <a:t>1 - Short Term</a:t>
            </a:r>
            <a:endParaRPr sz="2540"/>
          </a:p>
        </p:txBody>
      </p:sp>
      <p:sp>
        <p:nvSpPr>
          <p:cNvPr id="258" name="Google Shape;258;p33"/>
          <p:cNvSpPr txBox="1"/>
          <p:nvPr>
            <p:ph idx="1" type="body"/>
          </p:nvPr>
        </p:nvSpPr>
        <p:spPr>
          <a:xfrm>
            <a:off x="729450" y="1367125"/>
            <a:ext cx="7688700" cy="1597200"/>
          </a:xfrm>
          <a:prstGeom prst="rect">
            <a:avLst/>
          </a:prstGeom>
        </p:spPr>
        <p:txBody>
          <a:bodyPr anchorCtr="0" anchor="t" bIns="91425" lIns="91425" spcFirstLastPara="1" rIns="91425" wrap="square" tIns="91425">
            <a:normAutofit fontScale="85000"/>
          </a:bodyPr>
          <a:lstStyle/>
          <a:p>
            <a:pPr indent="-320357" lvl="0" marL="457200" rtl="0" algn="l">
              <a:spcBef>
                <a:spcPts val="0"/>
              </a:spcBef>
              <a:spcAft>
                <a:spcPts val="0"/>
              </a:spcAft>
              <a:buSzPct val="100000"/>
              <a:buAutoNum type="arabicPeriod"/>
            </a:pPr>
            <a:r>
              <a:rPr lang="en" sz="1700"/>
              <a:t>Do we want to optimize for ‘data science bootcamp’ or add in another set of keywords?</a:t>
            </a:r>
            <a:endParaRPr sz="1700"/>
          </a:p>
          <a:p>
            <a:pPr indent="-320357" lvl="0" marL="457200" rtl="0" algn="l">
              <a:spcBef>
                <a:spcPts val="0"/>
              </a:spcBef>
              <a:spcAft>
                <a:spcPts val="0"/>
              </a:spcAft>
              <a:buSzPct val="100000"/>
              <a:buAutoNum type="arabicPeriod"/>
            </a:pPr>
            <a:r>
              <a:rPr lang="en" sz="1700"/>
              <a:t>Address warnings from pySEOanalyzer, since the majority of them are quick fixes with formatting and adding tags (see dashboard)</a:t>
            </a:r>
            <a:endParaRPr sz="1700"/>
          </a:p>
          <a:p>
            <a:pPr indent="-320357" lvl="0" marL="457200" rtl="0" algn="l">
              <a:spcBef>
                <a:spcPts val="0"/>
              </a:spcBef>
              <a:spcAft>
                <a:spcPts val="0"/>
              </a:spcAft>
              <a:buSzPct val="100000"/>
              <a:buAutoNum type="arabicPeriod"/>
            </a:pPr>
            <a:r>
              <a:rPr lang="en" sz="1700"/>
              <a:t>Optimize meta description/ web page description using ChatGPT</a:t>
            </a:r>
            <a:endParaRPr sz="1700"/>
          </a:p>
          <a:p>
            <a:pPr indent="0" lvl="0" marL="0" rtl="0" algn="l">
              <a:spcBef>
                <a:spcPts val="1200"/>
              </a:spcBef>
              <a:spcAft>
                <a:spcPts val="1200"/>
              </a:spcAft>
              <a:buNone/>
            </a:pPr>
            <a:r>
              <a:t/>
            </a:r>
            <a:endParaRPr sz="1700"/>
          </a:p>
        </p:txBody>
      </p:sp>
      <p:sp>
        <p:nvSpPr>
          <p:cNvPr id="259" name="Google Shape;259;p3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60" name="Google Shape;260;p33"/>
          <p:cNvPicPr preferRelativeResize="0"/>
          <p:nvPr/>
        </p:nvPicPr>
        <p:blipFill>
          <a:blip r:embed="rId3">
            <a:alphaModFix/>
          </a:blip>
          <a:stretch>
            <a:fillRect/>
          </a:stretch>
        </p:blipFill>
        <p:spPr>
          <a:xfrm>
            <a:off x="727650" y="2571750"/>
            <a:ext cx="6907698" cy="25927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4"/>
          <p:cNvSpPr txBox="1"/>
          <p:nvPr>
            <p:ph type="title"/>
          </p:nvPr>
        </p:nvSpPr>
        <p:spPr>
          <a:xfrm>
            <a:off x="727650" y="523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40"/>
              <a:t>1 - Short Term</a:t>
            </a:r>
            <a:endParaRPr sz="2540"/>
          </a:p>
        </p:txBody>
      </p:sp>
      <p:sp>
        <p:nvSpPr>
          <p:cNvPr id="266" name="Google Shape;266;p34"/>
          <p:cNvSpPr txBox="1"/>
          <p:nvPr>
            <p:ph idx="1" type="body"/>
          </p:nvPr>
        </p:nvSpPr>
        <p:spPr>
          <a:xfrm>
            <a:off x="729450" y="1367125"/>
            <a:ext cx="7688700" cy="3593100"/>
          </a:xfrm>
          <a:prstGeom prst="rect">
            <a:avLst/>
          </a:prstGeom>
        </p:spPr>
        <p:txBody>
          <a:bodyPr anchorCtr="0" anchor="t" bIns="91425" lIns="91425" spcFirstLastPara="1" rIns="91425" wrap="square" tIns="91425">
            <a:normAutofit lnSpcReduction="10000"/>
          </a:bodyPr>
          <a:lstStyle/>
          <a:p>
            <a:pPr indent="-336550" lvl="0" marL="457200" rtl="0" algn="l">
              <a:spcBef>
                <a:spcPts val="0"/>
              </a:spcBef>
              <a:spcAft>
                <a:spcPts val="0"/>
              </a:spcAft>
              <a:buClr>
                <a:srgbClr val="CCCCCC"/>
              </a:buClr>
              <a:buSzPts val="1700"/>
              <a:buAutoNum type="arabicPeriod"/>
            </a:pPr>
            <a:r>
              <a:rPr lang="en" sz="1700">
                <a:solidFill>
                  <a:srgbClr val="CCCCCC"/>
                </a:solidFill>
              </a:rPr>
              <a:t>Do we want to optimize for ‘data science bootcamp’ or add in another set of keywords?</a:t>
            </a:r>
            <a:endParaRPr sz="1700">
              <a:solidFill>
                <a:srgbClr val="CCCCCC"/>
              </a:solidFill>
            </a:endParaRPr>
          </a:p>
          <a:p>
            <a:pPr indent="-336550" lvl="0" marL="457200" rtl="0" algn="l">
              <a:spcBef>
                <a:spcPts val="0"/>
              </a:spcBef>
              <a:spcAft>
                <a:spcPts val="0"/>
              </a:spcAft>
              <a:buClr>
                <a:srgbClr val="D9D9D9"/>
              </a:buClr>
              <a:buSzPts val="1700"/>
              <a:buAutoNum type="arabicPeriod"/>
            </a:pPr>
            <a:r>
              <a:rPr lang="en" sz="1700">
                <a:solidFill>
                  <a:srgbClr val="D9D9D9"/>
                </a:solidFill>
              </a:rPr>
              <a:t>Address warnings from pySEOanalyzer, since the majority of them are quick fixes with formatting and adding tags (see dashboard)</a:t>
            </a:r>
            <a:endParaRPr sz="1700">
              <a:solidFill>
                <a:srgbClr val="D9D9D9"/>
              </a:solidFill>
            </a:endParaRPr>
          </a:p>
          <a:p>
            <a:pPr indent="-336550" lvl="0" marL="457200" rtl="0" algn="l">
              <a:spcBef>
                <a:spcPts val="0"/>
              </a:spcBef>
              <a:spcAft>
                <a:spcPts val="0"/>
              </a:spcAft>
              <a:buClr>
                <a:srgbClr val="CCCCCC"/>
              </a:buClr>
              <a:buSzPts val="1700"/>
              <a:buAutoNum type="arabicPeriod"/>
            </a:pPr>
            <a:r>
              <a:rPr lang="en" sz="1700">
                <a:solidFill>
                  <a:srgbClr val="CCCCCC"/>
                </a:solidFill>
              </a:rPr>
              <a:t>Optimize meta description/ web page description using ChatGPT</a:t>
            </a:r>
            <a:endParaRPr sz="1700"/>
          </a:p>
          <a:p>
            <a:pPr indent="-336550" lvl="0" marL="457200" rtl="0" algn="l">
              <a:spcBef>
                <a:spcPts val="0"/>
              </a:spcBef>
              <a:spcAft>
                <a:spcPts val="0"/>
              </a:spcAft>
              <a:buSzPts val="1700"/>
              <a:buAutoNum type="arabicPeriod"/>
            </a:pPr>
            <a:r>
              <a:rPr lang="en" sz="1700"/>
              <a:t>Format high traffic pages for better h-tags optimization</a:t>
            </a:r>
            <a:endParaRPr sz="1700"/>
          </a:p>
          <a:p>
            <a:pPr indent="-336550" lvl="1" marL="914400" rtl="0" algn="l">
              <a:spcBef>
                <a:spcPts val="0"/>
              </a:spcBef>
              <a:spcAft>
                <a:spcPts val="0"/>
              </a:spcAft>
              <a:buSzPts val="1700"/>
              <a:buAutoNum type="alphaLcPeriod"/>
            </a:pPr>
            <a:r>
              <a:rPr lang="en" sz="1700"/>
              <a:t>Emphasis on H1-H3 (i.e. Home page has no H1 &amp; H2 tags)</a:t>
            </a:r>
            <a:endParaRPr sz="1700"/>
          </a:p>
          <a:p>
            <a:pPr indent="-336550" lvl="0" marL="457200" rtl="0" algn="l">
              <a:spcBef>
                <a:spcPts val="0"/>
              </a:spcBef>
              <a:spcAft>
                <a:spcPts val="0"/>
              </a:spcAft>
              <a:buSzPts val="1700"/>
              <a:buAutoNum type="arabicPeriod"/>
            </a:pPr>
            <a:r>
              <a:rPr lang="en" sz="1700"/>
              <a:t>Adding meta description/ page description to more pages</a:t>
            </a:r>
            <a:endParaRPr sz="1700"/>
          </a:p>
          <a:p>
            <a:pPr indent="-336550" lvl="1" marL="914400" rtl="0" algn="l">
              <a:spcBef>
                <a:spcPts val="0"/>
              </a:spcBef>
              <a:spcAft>
                <a:spcPts val="0"/>
              </a:spcAft>
              <a:buSzPts val="1700"/>
              <a:buAutoNum type="alphaLcPeriod"/>
            </a:pPr>
            <a:r>
              <a:rPr lang="en" sz="1700"/>
              <a:t>WCD ~ 25% vs LHL ~35%  </a:t>
            </a:r>
            <a:endParaRPr sz="1700"/>
          </a:p>
          <a:p>
            <a:pPr indent="-336550" lvl="0" marL="457200" rtl="0" algn="l">
              <a:spcBef>
                <a:spcPts val="0"/>
              </a:spcBef>
              <a:spcAft>
                <a:spcPts val="0"/>
              </a:spcAft>
              <a:buSzPts val="1700"/>
              <a:buAutoNum type="arabicPeriod"/>
            </a:pPr>
            <a:r>
              <a:rPr lang="en" sz="1700"/>
              <a:t>Google recrawl website following updates</a:t>
            </a:r>
            <a:endParaRPr sz="1700"/>
          </a:p>
          <a:p>
            <a:pPr indent="-336550" lvl="0" marL="457200" rtl="0" algn="l">
              <a:spcBef>
                <a:spcPts val="0"/>
              </a:spcBef>
              <a:spcAft>
                <a:spcPts val="0"/>
              </a:spcAft>
              <a:buSzPts val="1700"/>
              <a:buAutoNum type="arabicPeriod"/>
            </a:pPr>
            <a:r>
              <a:rPr lang="en" sz="1700"/>
              <a:t>Home Page Title Change</a:t>
            </a:r>
            <a:endParaRPr sz="1700"/>
          </a:p>
          <a:p>
            <a:pPr indent="-336550" lvl="1" marL="914400" rtl="0" algn="l">
              <a:spcBef>
                <a:spcPts val="0"/>
              </a:spcBef>
              <a:spcAft>
                <a:spcPts val="0"/>
              </a:spcAft>
              <a:buSzPts val="1700"/>
              <a:buAutoNum type="alphaLcPeriod"/>
            </a:pPr>
            <a:r>
              <a:rPr lang="en" sz="1700"/>
              <a:t>Home page name on google show as “Home” so poor description</a:t>
            </a:r>
            <a:endParaRPr sz="1700"/>
          </a:p>
        </p:txBody>
      </p:sp>
      <p:sp>
        <p:nvSpPr>
          <p:cNvPr id="267" name="Google Shape;267;p3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5"/>
          <p:cNvSpPr txBox="1"/>
          <p:nvPr>
            <p:ph type="title"/>
          </p:nvPr>
        </p:nvSpPr>
        <p:spPr>
          <a:xfrm>
            <a:off x="727650" y="6177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 Term</a:t>
            </a:r>
            <a:endParaRPr/>
          </a:p>
        </p:txBody>
      </p:sp>
      <p:sp>
        <p:nvSpPr>
          <p:cNvPr id="273" name="Google Shape;273;p3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74" name="Google Shape;274;p35"/>
          <p:cNvPicPr preferRelativeResize="0"/>
          <p:nvPr/>
        </p:nvPicPr>
        <p:blipFill>
          <a:blip r:embed="rId3">
            <a:alphaModFix/>
          </a:blip>
          <a:stretch>
            <a:fillRect/>
          </a:stretch>
        </p:blipFill>
        <p:spPr>
          <a:xfrm>
            <a:off x="1378725" y="1938338"/>
            <a:ext cx="6134100" cy="1266825"/>
          </a:xfrm>
          <a:prstGeom prst="rect">
            <a:avLst/>
          </a:prstGeom>
          <a:noFill/>
          <a:ln>
            <a:noFill/>
          </a:ln>
        </p:spPr>
      </p:pic>
      <p:sp>
        <p:nvSpPr>
          <p:cNvPr id="275" name="Google Shape;275;p35"/>
          <p:cNvSpPr txBox="1"/>
          <p:nvPr>
            <p:ph idx="1" type="body"/>
          </p:nvPr>
        </p:nvSpPr>
        <p:spPr>
          <a:xfrm>
            <a:off x="729450" y="3211200"/>
            <a:ext cx="7688700" cy="1932300"/>
          </a:xfrm>
          <a:prstGeom prst="rect">
            <a:avLst/>
          </a:prstGeom>
        </p:spPr>
        <p:txBody>
          <a:bodyPr anchorCtr="0" anchor="t" bIns="91425" lIns="91425" spcFirstLastPara="1" rIns="91425" wrap="square" tIns="91425">
            <a:noAutofit/>
          </a:bodyPr>
          <a:lstStyle/>
          <a:p>
            <a:pPr indent="-292100" lvl="0" marL="457200" rtl="0" algn="l">
              <a:lnSpc>
                <a:spcPct val="95000"/>
              </a:lnSpc>
              <a:spcBef>
                <a:spcPts val="0"/>
              </a:spcBef>
              <a:spcAft>
                <a:spcPts val="0"/>
              </a:spcAft>
              <a:buClr>
                <a:srgbClr val="1A1A1A"/>
              </a:buClr>
              <a:buSzPts val="1000"/>
              <a:buFont typeface="Roboto"/>
              <a:buAutoNum type="arabicPeriod"/>
            </a:pPr>
            <a:r>
              <a:rPr i="1" lang="en" sz="1000">
                <a:solidFill>
                  <a:srgbClr val="1A1A1A"/>
                </a:solidFill>
                <a:latin typeface="Roboto"/>
                <a:ea typeface="Roboto"/>
                <a:cs typeface="Roboto"/>
                <a:sym typeface="Roboto"/>
              </a:rPr>
              <a:t>“The leading data and AI training academy”</a:t>
            </a:r>
            <a:endParaRPr i="1" sz="1000">
              <a:solidFill>
                <a:srgbClr val="1A1A1A"/>
              </a:solidFill>
              <a:latin typeface="Roboto"/>
              <a:ea typeface="Roboto"/>
              <a:cs typeface="Roboto"/>
              <a:sym typeface="Roboto"/>
            </a:endParaRPr>
          </a:p>
          <a:p>
            <a:pPr indent="-292100" lvl="0" marL="457200" rtl="0" algn="l">
              <a:lnSpc>
                <a:spcPct val="95000"/>
              </a:lnSpc>
              <a:spcBef>
                <a:spcPts val="0"/>
              </a:spcBef>
              <a:spcAft>
                <a:spcPts val="0"/>
              </a:spcAft>
              <a:buClr>
                <a:srgbClr val="1A1A1A"/>
              </a:buClr>
              <a:buSzPts val="1000"/>
              <a:buFont typeface="Roboto"/>
              <a:buAutoNum type="arabicPeriod"/>
            </a:pPr>
            <a:r>
              <a:rPr i="1" lang="en" sz="1000">
                <a:solidFill>
                  <a:srgbClr val="1A1A1A"/>
                </a:solidFill>
                <a:latin typeface="Roboto"/>
                <a:ea typeface="Roboto"/>
                <a:cs typeface="Roboto"/>
                <a:sym typeface="Roboto"/>
              </a:rPr>
              <a:t>“The most effective Data &amp; AI programs for career transformation”</a:t>
            </a:r>
            <a:endParaRPr i="1" sz="1000">
              <a:solidFill>
                <a:srgbClr val="1A1A1A"/>
              </a:solidFill>
              <a:latin typeface="Roboto"/>
              <a:ea typeface="Roboto"/>
              <a:cs typeface="Roboto"/>
              <a:sym typeface="Roboto"/>
            </a:endParaRPr>
          </a:p>
          <a:p>
            <a:pPr indent="-292100" lvl="0" marL="457200" rtl="0" algn="l">
              <a:lnSpc>
                <a:spcPct val="95000"/>
              </a:lnSpc>
              <a:spcBef>
                <a:spcPts val="0"/>
              </a:spcBef>
              <a:spcAft>
                <a:spcPts val="0"/>
              </a:spcAft>
              <a:buClr>
                <a:srgbClr val="1A1A1A"/>
              </a:buClr>
              <a:buSzPts val="1000"/>
              <a:buFont typeface="Roboto"/>
              <a:buAutoNum type="arabicPeriod"/>
            </a:pPr>
            <a:r>
              <a:rPr lang="en" sz="1000">
                <a:solidFill>
                  <a:srgbClr val="1A1A1A"/>
                </a:solidFill>
                <a:latin typeface="Roboto"/>
                <a:ea typeface="Roboto"/>
                <a:cs typeface="Roboto"/>
                <a:sym typeface="Roboto"/>
              </a:rPr>
              <a:t>"Launch Your Data Career: Join Our Bootcamp Today!"</a:t>
            </a:r>
            <a:endParaRPr sz="1000">
              <a:solidFill>
                <a:srgbClr val="1A1A1A"/>
              </a:solidFill>
              <a:latin typeface="Roboto"/>
              <a:ea typeface="Roboto"/>
              <a:cs typeface="Roboto"/>
              <a:sym typeface="Roboto"/>
            </a:endParaRPr>
          </a:p>
          <a:p>
            <a:pPr indent="-292100" lvl="0" marL="457200" rtl="0" algn="l">
              <a:lnSpc>
                <a:spcPct val="95000"/>
              </a:lnSpc>
              <a:spcBef>
                <a:spcPts val="0"/>
              </a:spcBef>
              <a:spcAft>
                <a:spcPts val="0"/>
              </a:spcAft>
              <a:buClr>
                <a:srgbClr val="1A1A1A"/>
              </a:buClr>
              <a:buSzPts val="1000"/>
              <a:buFont typeface="Roboto"/>
              <a:buAutoNum type="arabicPeriod"/>
            </a:pPr>
            <a:r>
              <a:rPr lang="en" sz="1000">
                <a:solidFill>
                  <a:srgbClr val="1A1A1A"/>
                </a:solidFill>
                <a:latin typeface="Roboto"/>
                <a:ea typeface="Roboto"/>
                <a:cs typeface="Roboto"/>
                <a:sym typeface="Roboto"/>
              </a:rPr>
              <a:t>"Transform Your Career with Our Data Bootcamps"</a:t>
            </a:r>
            <a:endParaRPr sz="1000">
              <a:solidFill>
                <a:srgbClr val="1A1A1A"/>
              </a:solidFill>
              <a:latin typeface="Roboto"/>
              <a:ea typeface="Roboto"/>
              <a:cs typeface="Roboto"/>
              <a:sym typeface="Roboto"/>
            </a:endParaRPr>
          </a:p>
          <a:p>
            <a:pPr indent="-292100" lvl="0" marL="457200" rtl="0" algn="l">
              <a:lnSpc>
                <a:spcPct val="95000"/>
              </a:lnSpc>
              <a:spcBef>
                <a:spcPts val="0"/>
              </a:spcBef>
              <a:spcAft>
                <a:spcPts val="0"/>
              </a:spcAft>
              <a:buClr>
                <a:srgbClr val="1A1A1A"/>
              </a:buClr>
              <a:buSzPts val="1000"/>
              <a:buFont typeface="Roboto"/>
              <a:buAutoNum type="arabicPeriod"/>
            </a:pPr>
            <a:r>
              <a:rPr lang="en" sz="1000">
                <a:solidFill>
                  <a:srgbClr val="1A1A1A"/>
                </a:solidFill>
                <a:latin typeface="Roboto"/>
                <a:ea typeface="Roboto"/>
                <a:cs typeface="Roboto"/>
                <a:sym typeface="Roboto"/>
              </a:rPr>
              <a:t>"Accelerate Your Learning with Our Data Bootcamp"</a:t>
            </a:r>
            <a:endParaRPr sz="1000">
              <a:solidFill>
                <a:srgbClr val="1A1A1A"/>
              </a:solidFill>
              <a:latin typeface="Roboto"/>
              <a:ea typeface="Roboto"/>
              <a:cs typeface="Roboto"/>
              <a:sym typeface="Roboto"/>
            </a:endParaRPr>
          </a:p>
          <a:p>
            <a:pPr indent="-292100" lvl="0" marL="457200" rtl="0" algn="l">
              <a:lnSpc>
                <a:spcPct val="95000"/>
              </a:lnSpc>
              <a:spcBef>
                <a:spcPts val="0"/>
              </a:spcBef>
              <a:spcAft>
                <a:spcPts val="0"/>
              </a:spcAft>
              <a:buClr>
                <a:srgbClr val="1A1A1A"/>
              </a:buClr>
              <a:buSzPts val="1000"/>
              <a:buFont typeface="Roboto"/>
              <a:buAutoNum type="arabicPeriod"/>
            </a:pPr>
            <a:r>
              <a:rPr lang="en" sz="1000">
                <a:solidFill>
                  <a:srgbClr val="1A1A1A"/>
                </a:solidFill>
                <a:latin typeface="Roboto"/>
                <a:ea typeface="Roboto"/>
                <a:cs typeface="Roboto"/>
                <a:sym typeface="Roboto"/>
              </a:rPr>
              <a:t>"Data Bootcamps: Your Gateway to a Career in Tech"</a:t>
            </a:r>
            <a:endParaRPr sz="1000">
              <a:solidFill>
                <a:srgbClr val="1A1A1A"/>
              </a:solidFill>
              <a:latin typeface="Roboto"/>
              <a:ea typeface="Roboto"/>
              <a:cs typeface="Roboto"/>
              <a:sym typeface="Roboto"/>
            </a:endParaRPr>
          </a:p>
          <a:p>
            <a:pPr indent="-292100" lvl="0" marL="457200" rtl="0" algn="l">
              <a:lnSpc>
                <a:spcPct val="95000"/>
              </a:lnSpc>
              <a:spcBef>
                <a:spcPts val="0"/>
              </a:spcBef>
              <a:spcAft>
                <a:spcPts val="0"/>
              </a:spcAft>
              <a:buClr>
                <a:srgbClr val="1A1A1A"/>
              </a:buClr>
              <a:buSzPts val="1000"/>
              <a:buFont typeface="Roboto"/>
              <a:buAutoNum type="arabicPeriod"/>
            </a:pPr>
            <a:r>
              <a:rPr lang="en" sz="1000">
                <a:solidFill>
                  <a:srgbClr val="1A1A1A"/>
                </a:solidFill>
                <a:latin typeface="Roboto"/>
                <a:ea typeface="Roboto"/>
                <a:cs typeface="Roboto"/>
                <a:sym typeface="Roboto"/>
              </a:rPr>
              <a:t>"Start Your Data Journey Today: Join Our Bootcamp"</a:t>
            </a:r>
            <a:endParaRPr sz="1000">
              <a:solidFill>
                <a:srgbClr val="1A1A1A"/>
              </a:solidFill>
              <a:latin typeface="Roboto"/>
              <a:ea typeface="Roboto"/>
              <a:cs typeface="Roboto"/>
              <a:sym typeface="Roboto"/>
            </a:endParaRPr>
          </a:p>
          <a:p>
            <a:pPr indent="-292100" lvl="0" marL="457200" rtl="0" algn="l">
              <a:lnSpc>
                <a:spcPct val="95000"/>
              </a:lnSpc>
              <a:spcBef>
                <a:spcPts val="0"/>
              </a:spcBef>
              <a:spcAft>
                <a:spcPts val="0"/>
              </a:spcAft>
              <a:buClr>
                <a:srgbClr val="1A1A1A"/>
              </a:buClr>
              <a:buSzPts val="1000"/>
              <a:buFont typeface="Roboto"/>
              <a:buAutoNum type="arabicPeriod"/>
            </a:pPr>
            <a:r>
              <a:rPr lang="en" sz="1000">
                <a:solidFill>
                  <a:srgbClr val="1A1A1A"/>
                </a:solidFill>
                <a:latin typeface="Roboto"/>
                <a:ea typeface="Roboto"/>
                <a:cs typeface="Roboto"/>
                <a:sym typeface="Roboto"/>
              </a:rPr>
              <a:t>"Join the Next Generation of Data Professionals: Our Bootcamp Awaits"</a:t>
            </a:r>
            <a:endParaRPr sz="1000">
              <a:solidFill>
                <a:srgbClr val="1A1A1A"/>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6"/>
          <p:cNvSpPr txBox="1"/>
          <p:nvPr>
            <p:ph type="title"/>
          </p:nvPr>
        </p:nvSpPr>
        <p:spPr>
          <a:xfrm>
            <a:off x="729450" y="6174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 Term</a:t>
            </a:r>
            <a:endParaRPr/>
          </a:p>
        </p:txBody>
      </p:sp>
      <p:sp>
        <p:nvSpPr>
          <p:cNvPr id="281" name="Google Shape;281;p36"/>
          <p:cNvSpPr txBox="1"/>
          <p:nvPr>
            <p:ph idx="1" type="body"/>
          </p:nvPr>
        </p:nvSpPr>
        <p:spPr>
          <a:xfrm>
            <a:off x="729450" y="1430500"/>
            <a:ext cx="7688700" cy="3408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Dealing with broken links</a:t>
            </a:r>
            <a:endParaRPr sz="1700"/>
          </a:p>
          <a:p>
            <a:pPr indent="-317500" lvl="1" marL="914400" rtl="0" algn="l">
              <a:spcBef>
                <a:spcPts val="0"/>
              </a:spcBef>
              <a:spcAft>
                <a:spcPts val="0"/>
              </a:spcAft>
              <a:buClr>
                <a:srgbClr val="081E33"/>
              </a:buClr>
              <a:buSzPts val="1400"/>
              <a:buChar char="-"/>
            </a:pPr>
            <a:r>
              <a:rPr lang="en" sz="1400">
                <a:solidFill>
                  <a:srgbClr val="081E33"/>
                </a:solidFill>
              </a:rPr>
              <a:t>use Google Webmaster Tools to check broken links. Under the “Crawl Errors,” you will be able to find broken links on your website. </a:t>
            </a:r>
            <a:endParaRPr sz="1400">
              <a:solidFill>
                <a:srgbClr val="081E33"/>
              </a:solidFill>
            </a:endParaRPr>
          </a:p>
          <a:p>
            <a:pPr indent="-317500" lvl="1" marL="914400" rtl="0" algn="l">
              <a:spcBef>
                <a:spcPts val="0"/>
              </a:spcBef>
              <a:spcAft>
                <a:spcPts val="0"/>
              </a:spcAft>
              <a:buClr>
                <a:srgbClr val="081E33"/>
              </a:buClr>
              <a:buSzPts val="1400"/>
              <a:buChar char="-"/>
            </a:pPr>
            <a:r>
              <a:rPr lang="en" sz="1400">
                <a:solidFill>
                  <a:srgbClr val="081E33"/>
                </a:solidFill>
              </a:rPr>
              <a:t>Another option is to set up a custom filter on your Google Analytics account for your 404 Error page so you can track how many hits it gets. </a:t>
            </a:r>
            <a:endParaRPr sz="1400">
              <a:solidFill>
                <a:srgbClr val="081E33"/>
              </a:solidFill>
            </a:endParaRPr>
          </a:p>
          <a:p>
            <a:pPr indent="0" lvl="0" marL="0" rtl="0" algn="l">
              <a:spcBef>
                <a:spcPts val="1200"/>
              </a:spcBef>
              <a:spcAft>
                <a:spcPts val="1200"/>
              </a:spcAft>
              <a:buNone/>
            </a:pPr>
            <a:r>
              <a:t/>
            </a:r>
            <a:endParaRPr/>
          </a:p>
        </p:txBody>
      </p:sp>
      <p:sp>
        <p:nvSpPr>
          <p:cNvPr id="282" name="Google Shape;282;p3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7"/>
          <p:cNvSpPr txBox="1"/>
          <p:nvPr>
            <p:ph idx="1" type="body"/>
          </p:nvPr>
        </p:nvSpPr>
        <p:spPr>
          <a:xfrm>
            <a:off x="729450" y="1367125"/>
            <a:ext cx="7688700" cy="3461100"/>
          </a:xfrm>
          <a:prstGeom prst="rect">
            <a:avLst/>
          </a:prstGeom>
        </p:spPr>
        <p:txBody>
          <a:bodyPr anchorCtr="0" anchor="t" bIns="91425" lIns="91425" spcFirstLastPara="1" rIns="91425" wrap="square" tIns="91425">
            <a:normAutofit lnSpcReduction="10000"/>
          </a:bodyPr>
          <a:lstStyle/>
          <a:p>
            <a:pPr indent="-336550" lvl="0" marL="457200" rtl="0" algn="l">
              <a:spcBef>
                <a:spcPts val="0"/>
              </a:spcBef>
              <a:spcAft>
                <a:spcPts val="0"/>
              </a:spcAft>
              <a:buSzPts val="1700"/>
              <a:buChar char="-"/>
            </a:pPr>
            <a:r>
              <a:rPr lang="en" sz="1700"/>
              <a:t>Be careful of cannibalization between pages </a:t>
            </a:r>
            <a:endParaRPr sz="1700"/>
          </a:p>
          <a:p>
            <a:pPr indent="-323850" lvl="1" marL="914400" rtl="0" algn="l">
              <a:spcBef>
                <a:spcPts val="0"/>
              </a:spcBef>
              <a:spcAft>
                <a:spcPts val="0"/>
              </a:spcAft>
              <a:buSzPts val="1500"/>
              <a:buChar char="-"/>
            </a:pPr>
            <a:r>
              <a:rPr lang="en" sz="1500"/>
              <a:t>Eg. Different pages (data science bootcamp full-time and data science bootcamp part time, data science bootcamp and main page appear on Google’s query)</a:t>
            </a:r>
            <a:endParaRPr sz="1500"/>
          </a:p>
          <a:p>
            <a:pPr indent="-323850" lvl="2" marL="1371600" rtl="0" algn="l">
              <a:spcBef>
                <a:spcPts val="0"/>
              </a:spcBef>
              <a:spcAft>
                <a:spcPts val="0"/>
              </a:spcAft>
              <a:buSzPts val="1500"/>
              <a:buChar char="-"/>
            </a:pPr>
            <a:r>
              <a:rPr lang="en" sz="1500" u="sng">
                <a:solidFill>
                  <a:schemeClr val="hlink"/>
                </a:solidFill>
                <a:hlinkClick r:id="rId3"/>
              </a:rPr>
              <a:t>https://weclouddata.com/courses/online/data-science-bootcamp/</a:t>
            </a:r>
            <a:endParaRPr sz="1500"/>
          </a:p>
          <a:p>
            <a:pPr indent="-323850" lvl="2" marL="1371600" rtl="0" algn="l">
              <a:spcBef>
                <a:spcPts val="0"/>
              </a:spcBef>
              <a:spcAft>
                <a:spcPts val="0"/>
              </a:spcAft>
              <a:buSzPts val="1500"/>
              <a:buChar char="-"/>
            </a:pPr>
            <a:r>
              <a:rPr lang="en" sz="1500" u="sng">
                <a:solidFill>
                  <a:schemeClr val="hlink"/>
                </a:solidFill>
                <a:hlinkClick r:id="rId4"/>
              </a:rPr>
              <a:t>https://weclouddata.com/courses/online/data-science-bootcamp-part-time/</a:t>
            </a:r>
            <a:endParaRPr sz="1500"/>
          </a:p>
          <a:p>
            <a:pPr indent="-323850" lvl="3" marL="1828800" rtl="0" algn="l">
              <a:spcBef>
                <a:spcPts val="0"/>
              </a:spcBef>
              <a:spcAft>
                <a:spcPts val="0"/>
              </a:spcAft>
              <a:buSzPts val="1500"/>
              <a:buChar char="-"/>
            </a:pPr>
            <a:r>
              <a:rPr lang="en" sz="1500"/>
              <a:t>Have a 83% matched </a:t>
            </a:r>
            <a:r>
              <a:rPr lang="en" sz="1500"/>
              <a:t>content (according to </a:t>
            </a:r>
            <a:r>
              <a:rPr lang="en" sz="1500" u="sng">
                <a:solidFill>
                  <a:schemeClr val="hlink"/>
                </a:solidFill>
                <a:hlinkClick r:id="rId5"/>
              </a:rPr>
              <a:t>https://www.prepostseo.com/plagiarism-comparison-search</a:t>
            </a:r>
            <a:r>
              <a:rPr lang="en" sz="1500"/>
              <a:t> )</a:t>
            </a:r>
            <a:endParaRPr sz="1500"/>
          </a:p>
          <a:p>
            <a:pPr indent="-323850" lvl="2" marL="1371600" rtl="0" algn="l">
              <a:spcBef>
                <a:spcPts val="0"/>
              </a:spcBef>
              <a:spcAft>
                <a:spcPts val="0"/>
              </a:spcAft>
              <a:buSzPts val="1500"/>
              <a:buChar char="-"/>
            </a:pPr>
            <a:r>
              <a:rPr lang="en" sz="1500"/>
              <a:t>Also be careful with multiple pages ranking and ‘fighting’ each other for better google rank, better to focus 1 in being higher than one in 7th and another in 9th. </a:t>
            </a:r>
            <a:endParaRPr sz="1500"/>
          </a:p>
          <a:p>
            <a:pPr indent="-323850" lvl="0" marL="457200" rtl="0" algn="l">
              <a:spcBef>
                <a:spcPts val="0"/>
              </a:spcBef>
              <a:spcAft>
                <a:spcPts val="0"/>
              </a:spcAft>
              <a:buSzPts val="1500"/>
              <a:buChar char="-"/>
            </a:pPr>
            <a:r>
              <a:rPr b="1" lang="en" sz="1500"/>
              <a:t>Suggestion:</a:t>
            </a:r>
            <a:r>
              <a:rPr lang="en" sz="1500"/>
              <a:t> One DS bootcamp page with a table showcasing differences between FT and PT offerings</a:t>
            </a:r>
            <a:endParaRPr sz="1500"/>
          </a:p>
        </p:txBody>
      </p:sp>
      <p:sp>
        <p:nvSpPr>
          <p:cNvPr id="288" name="Google Shape;288;p37"/>
          <p:cNvSpPr txBox="1"/>
          <p:nvPr>
            <p:ph type="title"/>
          </p:nvPr>
        </p:nvSpPr>
        <p:spPr>
          <a:xfrm>
            <a:off x="727650" y="523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40"/>
              <a:t>2</a:t>
            </a:r>
            <a:r>
              <a:rPr lang="en" sz="2540"/>
              <a:t> - Medium Term</a:t>
            </a:r>
            <a:endParaRPr sz="2540"/>
          </a:p>
        </p:txBody>
      </p:sp>
      <p:sp>
        <p:nvSpPr>
          <p:cNvPr id="289" name="Google Shape;289;p3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8"/>
          <p:cNvSpPr txBox="1"/>
          <p:nvPr>
            <p:ph idx="1" type="body"/>
          </p:nvPr>
        </p:nvSpPr>
        <p:spPr>
          <a:xfrm>
            <a:off x="729450" y="1367125"/>
            <a:ext cx="7688700" cy="377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Adding other keywords to generate more traffic with different searches </a:t>
            </a:r>
            <a:endParaRPr sz="1700"/>
          </a:p>
          <a:p>
            <a:pPr indent="-323850" lvl="1" marL="914400" rtl="0" algn="l">
              <a:spcBef>
                <a:spcPts val="0"/>
              </a:spcBef>
              <a:spcAft>
                <a:spcPts val="0"/>
              </a:spcAft>
              <a:buSzPts val="1500"/>
              <a:buChar char="○"/>
            </a:pPr>
            <a:r>
              <a:rPr lang="en" sz="1500"/>
              <a:t>Excel files shows keywords that generates significant volume</a:t>
            </a:r>
            <a:endParaRPr sz="1500"/>
          </a:p>
          <a:p>
            <a:pPr indent="-323850" lvl="1" marL="914400" rtl="0" algn="l">
              <a:spcBef>
                <a:spcPts val="0"/>
              </a:spcBef>
              <a:spcAft>
                <a:spcPts val="0"/>
              </a:spcAft>
              <a:buSzPts val="1500"/>
              <a:buChar char="○"/>
            </a:pPr>
            <a:r>
              <a:rPr lang="en" sz="1500"/>
              <a:t>Adapting the body text to include the keywords more organically</a:t>
            </a:r>
            <a:endParaRPr sz="1500"/>
          </a:p>
          <a:p>
            <a:pPr indent="-323850" lvl="0" marL="457200" rtl="0" algn="l">
              <a:spcBef>
                <a:spcPts val="0"/>
              </a:spcBef>
              <a:spcAft>
                <a:spcPts val="0"/>
              </a:spcAft>
              <a:buSzPts val="1500"/>
              <a:buChar char="●"/>
            </a:pPr>
            <a:r>
              <a:rPr lang="en" sz="1700"/>
              <a:t>Creating more connection with different websites that can </a:t>
            </a:r>
            <a:r>
              <a:rPr lang="en" sz="1700"/>
              <a:t>refer</a:t>
            </a:r>
            <a:r>
              <a:rPr lang="en" sz="1700"/>
              <a:t> the link</a:t>
            </a:r>
            <a:endParaRPr sz="1700"/>
          </a:p>
          <a:p>
            <a:pPr indent="-323850" lvl="1" marL="914400" rtl="0" algn="l">
              <a:spcBef>
                <a:spcPts val="0"/>
              </a:spcBef>
              <a:spcAft>
                <a:spcPts val="0"/>
              </a:spcAft>
              <a:buSzPts val="1500"/>
              <a:buChar char="○"/>
            </a:pPr>
            <a:r>
              <a:rPr lang="en" sz="1500"/>
              <a:t>Increases Backlinks -&gt; cold calling websites</a:t>
            </a:r>
            <a:endParaRPr sz="1500"/>
          </a:p>
          <a:p>
            <a:pPr indent="-323850" lvl="1" marL="914400" rtl="0" algn="l">
              <a:spcBef>
                <a:spcPts val="0"/>
              </a:spcBef>
              <a:spcAft>
                <a:spcPts val="0"/>
              </a:spcAft>
              <a:buSzPts val="1500"/>
              <a:buChar char="○"/>
            </a:pPr>
            <a:r>
              <a:rPr lang="en" sz="1500"/>
              <a:t>Increases Domain Authority</a:t>
            </a:r>
            <a:endParaRPr sz="1500"/>
          </a:p>
          <a:p>
            <a:pPr indent="-323850" lvl="0" marL="457200" rtl="0" algn="l">
              <a:spcBef>
                <a:spcPts val="0"/>
              </a:spcBef>
              <a:spcAft>
                <a:spcPts val="0"/>
              </a:spcAft>
              <a:buSzPts val="1500"/>
              <a:buChar char="●"/>
            </a:pPr>
            <a:r>
              <a:rPr lang="en" sz="1500"/>
              <a:t>Leveraging student projects</a:t>
            </a:r>
            <a:endParaRPr sz="1500"/>
          </a:p>
          <a:p>
            <a:pPr indent="-323850" lvl="1" marL="914400" rtl="0" algn="l">
              <a:spcBef>
                <a:spcPts val="0"/>
              </a:spcBef>
              <a:spcAft>
                <a:spcPts val="0"/>
              </a:spcAft>
              <a:buSzPts val="1500"/>
              <a:buChar char="○"/>
            </a:pPr>
            <a:r>
              <a:rPr lang="en" sz="1500"/>
              <a:t>Showcase </a:t>
            </a:r>
            <a:r>
              <a:rPr lang="en" sz="1500"/>
              <a:t>student </a:t>
            </a:r>
            <a:r>
              <a:rPr lang="en" sz="1500"/>
              <a:t>created projects</a:t>
            </a:r>
            <a:endParaRPr sz="1500"/>
          </a:p>
          <a:p>
            <a:pPr indent="-323850" lvl="2" marL="1371600" rtl="0" algn="l">
              <a:spcBef>
                <a:spcPts val="0"/>
              </a:spcBef>
              <a:spcAft>
                <a:spcPts val="0"/>
              </a:spcAft>
              <a:buSzPts val="1500"/>
              <a:buChar char="■"/>
            </a:pPr>
            <a:r>
              <a:rPr lang="en" sz="1500"/>
              <a:t>Content to attract more students &amp; potentially increase conversion</a:t>
            </a:r>
            <a:endParaRPr sz="1500"/>
          </a:p>
          <a:p>
            <a:pPr indent="-323850" lvl="2" marL="1371600" rtl="0" algn="l">
              <a:spcBef>
                <a:spcPts val="0"/>
              </a:spcBef>
              <a:spcAft>
                <a:spcPts val="0"/>
              </a:spcAft>
              <a:buSzPts val="1500"/>
              <a:buChar char="■"/>
            </a:pPr>
            <a:r>
              <a:rPr lang="en" sz="1500"/>
              <a:t>Blog post can be utilized by students in future interviews</a:t>
            </a:r>
            <a:endParaRPr sz="1500"/>
          </a:p>
        </p:txBody>
      </p:sp>
      <p:sp>
        <p:nvSpPr>
          <p:cNvPr id="295" name="Google Shape;295;p38"/>
          <p:cNvSpPr txBox="1"/>
          <p:nvPr>
            <p:ph type="title"/>
          </p:nvPr>
        </p:nvSpPr>
        <p:spPr>
          <a:xfrm>
            <a:off x="727650" y="523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40"/>
              <a:t>3</a:t>
            </a:r>
            <a:r>
              <a:rPr lang="en" sz="2540"/>
              <a:t> - Long Term</a:t>
            </a:r>
            <a:endParaRPr sz="2540"/>
          </a:p>
        </p:txBody>
      </p:sp>
      <p:sp>
        <p:nvSpPr>
          <p:cNvPr id="296" name="Google Shape;296;p3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9"/>
          <p:cNvSpPr txBox="1"/>
          <p:nvPr>
            <p:ph type="title"/>
          </p:nvPr>
        </p:nvSpPr>
        <p:spPr>
          <a:xfrm>
            <a:off x="631275" y="5613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Long - Term</a:t>
            </a:r>
            <a:endParaRPr/>
          </a:p>
        </p:txBody>
      </p:sp>
      <p:sp>
        <p:nvSpPr>
          <p:cNvPr id="302" name="Google Shape;302;p39"/>
          <p:cNvSpPr txBox="1"/>
          <p:nvPr>
            <p:ph idx="1" type="body"/>
          </p:nvPr>
        </p:nvSpPr>
        <p:spPr>
          <a:xfrm>
            <a:off x="729450" y="1332325"/>
            <a:ext cx="7688700" cy="1136100"/>
          </a:xfrm>
          <a:prstGeom prst="rect">
            <a:avLst/>
          </a:prstGeom>
        </p:spPr>
        <p:txBody>
          <a:bodyPr anchorCtr="0" anchor="t" bIns="91425" lIns="91425" spcFirstLastPara="1" rIns="91425" wrap="square" tIns="91425">
            <a:normAutofit lnSpcReduction="10000"/>
          </a:bodyPr>
          <a:lstStyle/>
          <a:p>
            <a:pPr indent="-336550" lvl="0" marL="457200" rtl="0" algn="l">
              <a:spcBef>
                <a:spcPts val="0"/>
              </a:spcBef>
              <a:spcAft>
                <a:spcPts val="0"/>
              </a:spcAft>
              <a:buSzPts val="1700"/>
              <a:buChar char="-"/>
            </a:pPr>
            <a:r>
              <a:rPr lang="en" sz="1700"/>
              <a:t>Blog post</a:t>
            </a:r>
            <a:endParaRPr sz="1700"/>
          </a:p>
          <a:p>
            <a:pPr indent="-317500" lvl="1" marL="914400" rtl="0" algn="l">
              <a:spcBef>
                <a:spcPts val="0"/>
              </a:spcBef>
              <a:spcAft>
                <a:spcPts val="0"/>
              </a:spcAft>
              <a:buSzPts val="1400"/>
              <a:buChar char="-"/>
            </a:pPr>
            <a:r>
              <a:rPr lang="en" sz="1400"/>
              <a:t>Increase Frequency</a:t>
            </a:r>
            <a:endParaRPr sz="1300"/>
          </a:p>
          <a:p>
            <a:pPr indent="-323850" lvl="2" marL="1371600" rtl="0" algn="l">
              <a:spcBef>
                <a:spcPts val="0"/>
              </a:spcBef>
              <a:spcAft>
                <a:spcPts val="0"/>
              </a:spcAft>
              <a:buSzPts val="1500"/>
              <a:buChar char="-"/>
            </a:pPr>
            <a:r>
              <a:rPr lang="en" sz="1500"/>
              <a:t>Eg. : </a:t>
            </a:r>
            <a:r>
              <a:rPr lang="en" sz="1500" u="sng">
                <a:solidFill>
                  <a:schemeClr val="accent5"/>
                </a:solidFill>
                <a:hlinkClick r:id="rId3">
                  <a:extLst>
                    <a:ext uri="{A12FA001-AC4F-418D-AE19-62706E023703}">
                      <ahyp:hlinkClr val="tx"/>
                    </a:ext>
                  </a:extLst>
                </a:hlinkClick>
              </a:rPr>
              <a:t>https://generalassemb.ly/blog/skills-tools-data-scientist-master/</a:t>
            </a:r>
            <a:endParaRPr/>
          </a:p>
          <a:p>
            <a:pPr indent="-317500" lvl="1" marL="914400" rtl="0" algn="l">
              <a:spcBef>
                <a:spcPts val="0"/>
              </a:spcBef>
              <a:spcAft>
                <a:spcPts val="0"/>
              </a:spcAft>
              <a:buSzPts val="1400"/>
              <a:buChar char="-"/>
            </a:pPr>
            <a:r>
              <a:rPr lang="en" sz="1400"/>
              <a:t>Leverage ChatGPT to help speed the process (i.e. create a skeleton of your blog) </a:t>
            </a:r>
            <a:endParaRPr sz="1400"/>
          </a:p>
        </p:txBody>
      </p:sp>
      <p:sp>
        <p:nvSpPr>
          <p:cNvPr id="303" name="Google Shape;303;p3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04" name="Google Shape;304;p39"/>
          <p:cNvPicPr preferRelativeResize="0"/>
          <p:nvPr/>
        </p:nvPicPr>
        <p:blipFill>
          <a:blip r:embed="rId4">
            <a:alphaModFix/>
          </a:blip>
          <a:stretch>
            <a:fillRect/>
          </a:stretch>
        </p:blipFill>
        <p:spPr>
          <a:xfrm>
            <a:off x="1339050" y="2377775"/>
            <a:ext cx="2962315" cy="2677849"/>
          </a:xfrm>
          <a:prstGeom prst="rect">
            <a:avLst/>
          </a:prstGeom>
          <a:noFill/>
          <a:ln>
            <a:noFill/>
          </a:ln>
        </p:spPr>
      </p:pic>
      <p:pic>
        <p:nvPicPr>
          <p:cNvPr id="305" name="Google Shape;305;p39"/>
          <p:cNvPicPr preferRelativeResize="0"/>
          <p:nvPr/>
        </p:nvPicPr>
        <p:blipFill>
          <a:blip r:embed="rId5">
            <a:alphaModFix/>
          </a:blip>
          <a:stretch>
            <a:fillRect/>
          </a:stretch>
        </p:blipFill>
        <p:spPr>
          <a:xfrm>
            <a:off x="4638550" y="2377775"/>
            <a:ext cx="2805125" cy="26778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Recommendations: Other WCD Programs</a:t>
            </a:r>
            <a:endParaRPr/>
          </a:p>
        </p:txBody>
      </p:sp>
      <p:sp>
        <p:nvSpPr>
          <p:cNvPr id="311" name="Google Shape;311;p4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ML engineering bootcamp</a:t>
            </a:r>
            <a:endParaRPr/>
          </a:p>
          <a:p>
            <a:pPr indent="-298450" lvl="1" marL="914400" rtl="0" algn="l">
              <a:spcBef>
                <a:spcPts val="0"/>
              </a:spcBef>
              <a:spcAft>
                <a:spcPts val="0"/>
              </a:spcAft>
              <a:buSzPts val="1100"/>
              <a:buAutoNum type="alphaLcPeriod"/>
            </a:pPr>
            <a:r>
              <a:rPr lang="en"/>
              <a:t>I.e. url uses “ml” -&gt; change to “machine-learning”</a:t>
            </a:r>
            <a:endParaRPr/>
          </a:p>
          <a:p>
            <a:pPr indent="-298450" lvl="1" marL="914400" rtl="0" algn="l">
              <a:spcBef>
                <a:spcPts val="0"/>
              </a:spcBef>
              <a:spcAft>
                <a:spcPts val="0"/>
              </a:spcAft>
              <a:buSzPts val="1100"/>
              <a:buAutoNum type="alphaLcPeriod"/>
            </a:pPr>
            <a:r>
              <a:rPr lang="en"/>
              <a:t>Machine learning bootcamp keyword not found in meta description, H-tags, title, snippet, etc</a:t>
            </a:r>
            <a:endParaRPr/>
          </a:p>
          <a:p>
            <a:pPr indent="-311150" lvl="0" marL="457200" rtl="0" algn="l">
              <a:spcBef>
                <a:spcPts val="0"/>
              </a:spcBef>
              <a:spcAft>
                <a:spcPts val="0"/>
              </a:spcAft>
              <a:buSzPts val="1300"/>
              <a:buAutoNum type="arabicPeriod"/>
            </a:pPr>
            <a:r>
              <a:rPr lang="en"/>
              <a:t>DevOps bootcamp</a:t>
            </a:r>
            <a:endParaRPr/>
          </a:p>
          <a:p>
            <a:pPr indent="-298450" lvl="1" marL="914400" rtl="0" algn="l">
              <a:spcBef>
                <a:spcPts val="0"/>
              </a:spcBef>
              <a:spcAft>
                <a:spcPts val="0"/>
              </a:spcAft>
              <a:buSzPts val="1100"/>
              <a:buAutoNum type="alphaLcPeriod"/>
            </a:pPr>
            <a:r>
              <a:rPr lang="en"/>
              <a:t>Keyword is only in url, meta description</a:t>
            </a:r>
            <a:endParaRPr/>
          </a:p>
        </p:txBody>
      </p:sp>
      <p:sp>
        <p:nvSpPr>
          <p:cNvPr id="312" name="Google Shape;312;p4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18" name="Google Shape;318;p41"/>
          <p:cNvPicPr preferRelativeResize="0"/>
          <p:nvPr/>
        </p:nvPicPr>
        <p:blipFill>
          <a:blip r:embed="rId3">
            <a:alphaModFix/>
          </a:blip>
          <a:stretch>
            <a:fillRect/>
          </a:stretch>
        </p:blipFill>
        <p:spPr>
          <a:xfrm>
            <a:off x="1771650" y="0"/>
            <a:ext cx="5143499" cy="5143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727650" y="5006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822"/>
              <a:t>1 - Understanding the process</a:t>
            </a:r>
            <a:endParaRPr sz="2822"/>
          </a:p>
          <a:p>
            <a:pPr indent="0" lvl="0" marL="0" rtl="0" algn="l">
              <a:spcBef>
                <a:spcPts val="0"/>
              </a:spcBef>
              <a:spcAft>
                <a:spcPts val="0"/>
              </a:spcAft>
              <a:buNone/>
            </a:pPr>
            <a:r>
              <a:t/>
            </a:r>
            <a:endParaRPr/>
          </a:p>
        </p:txBody>
      </p:sp>
      <p:pic>
        <p:nvPicPr>
          <p:cNvPr id="102" name="Google Shape;102;p15"/>
          <p:cNvPicPr preferRelativeResize="0"/>
          <p:nvPr/>
        </p:nvPicPr>
        <p:blipFill>
          <a:blip r:embed="rId3">
            <a:alphaModFix/>
          </a:blip>
          <a:stretch>
            <a:fillRect/>
          </a:stretch>
        </p:blipFill>
        <p:spPr>
          <a:xfrm>
            <a:off x="1853313" y="1277875"/>
            <a:ext cx="5437365" cy="3865625"/>
          </a:xfrm>
          <a:prstGeom prst="rect">
            <a:avLst/>
          </a:prstGeom>
          <a:noFill/>
          <a:ln>
            <a:noFill/>
          </a:ln>
        </p:spPr>
      </p:pic>
      <p:sp>
        <p:nvSpPr>
          <p:cNvPr id="103" name="Google Shape;103;p15"/>
          <p:cNvSpPr txBox="1"/>
          <p:nvPr/>
        </p:nvSpPr>
        <p:spPr>
          <a:xfrm>
            <a:off x="134400" y="4672850"/>
            <a:ext cx="443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Source : </a:t>
            </a:r>
            <a:r>
              <a:rPr lang="en">
                <a:latin typeface="Lato"/>
                <a:ea typeface="Lato"/>
                <a:cs typeface="Lato"/>
                <a:sym typeface="Lato"/>
              </a:rPr>
              <a:t>https://www.dreamgrow.com/content-audit/</a:t>
            </a:r>
            <a:endParaRPr>
              <a:latin typeface="Lato"/>
              <a:ea typeface="Lato"/>
              <a:cs typeface="Lato"/>
              <a:sym typeface="Lato"/>
            </a:endParaRPr>
          </a:p>
        </p:txBody>
      </p:sp>
      <p:sp>
        <p:nvSpPr>
          <p:cNvPr id="104" name="Google Shape;104;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727650" y="53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40"/>
              <a:t>2 - Make inventory of search results</a:t>
            </a:r>
            <a:endParaRPr sz="2540"/>
          </a:p>
        </p:txBody>
      </p:sp>
      <p:sp>
        <p:nvSpPr>
          <p:cNvPr id="110" name="Google Shape;110;p16"/>
          <p:cNvSpPr txBox="1"/>
          <p:nvPr>
            <p:ph idx="1" type="body"/>
          </p:nvPr>
        </p:nvSpPr>
        <p:spPr>
          <a:xfrm>
            <a:off x="727650" y="1557650"/>
            <a:ext cx="7688700" cy="28833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Web scraping based on specific keywords that points to the bootcamps available at WCD</a:t>
            </a:r>
            <a:endParaRPr sz="1700"/>
          </a:p>
          <a:p>
            <a:pPr indent="-336550" lvl="0" marL="457200" rtl="0" algn="l">
              <a:spcBef>
                <a:spcPts val="0"/>
              </a:spcBef>
              <a:spcAft>
                <a:spcPts val="0"/>
              </a:spcAft>
              <a:buSzPts val="1700"/>
              <a:buChar char="-"/>
            </a:pPr>
            <a:r>
              <a:rPr lang="en" sz="1700"/>
              <a:t>Getting the top 20 result from Google and web scraping WCD and competitor’s</a:t>
            </a:r>
            <a:endParaRPr sz="1700"/>
          </a:p>
          <a:p>
            <a:pPr indent="-336550" lvl="0" marL="457200" rtl="0" algn="l">
              <a:spcBef>
                <a:spcPts val="0"/>
              </a:spcBef>
              <a:spcAft>
                <a:spcPts val="0"/>
              </a:spcAft>
              <a:buSzPts val="1700"/>
              <a:buChar char="-"/>
            </a:pPr>
            <a:r>
              <a:rPr lang="en" sz="1700"/>
              <a:t>Keywords that were selected  are : </a:t>
            </a:r>
            <a:endParaRPr sz="1700"/>
          </a:p>
          <a:p>
            <a:pPr indent="-323850" lvl="1" marL="914400" rtl="0" algn="l">
              <a:spcBef>
                <a:spcPts val="0"/>
              </a:spcBef>
              <a:spcAft>
                <a:spcPts val="0"/>
              </a:spcAft>
              <a:buSzPts val="1500"/>
              <a:buChar char="-"/>
            </a:pPr>
            <a:r>
              <a:rPr lang="en" sz="1500"/>
              <a:t>Data Science Bootcamp</a:t>
            </a:r>
            <a:endParaRPr sz="1500"/>
          </a:p>
          <a:p>
            <a:pPr indent="-323850" lvl="1" marL="914400" rtl="0" algn="l">
              <a:spcBef>
                <a:spcPts val="0"/>
              </a:spcBef>
              <a:spcAft>
                <a:spcPts val="0"/>
              </a:spcAft>
              <a:buSzPts val="1500"/>
              <a:buChar char="-"/>
            </a:pPr>
            <a:r>
              <a:rPr lang="en" sz="1500"/>
              <a:t>Data Engineering Diploma</a:t>
            </a:r>
            <a:endParaRPr sz="1500"/>
          </a:p>
          <a:p>
            <a:pPr indent="-323850" lvl="1" marL="914400" rtl="0" algn="l">
              <a:spcBef>
                <a:spcPts val="0"/>
              </a:spcBef>
              <a:spcAft>
                <a:spcPts val="0"/>
              </a:spcAft>
              <a:buSzPts val="1500"/>
              <a:buChar char="-"/>
            </a:pPr>
            <a:r>
              <a:rPr lang="en" sz="1500"/>
              <a:t>Business </a:t>
            </a:r>
            <a:r>
              <a:rPr lang="en" sz="1500"/>
              <a:t>Intelligence</a:t>
            </a:r>
            <a:r>
              <a:rPr lang="en" sz="1500"/>
              <a:t> Bootcamp</a:t>
            </a:r>
            <a:endParaRPr sz="1500"/>
          </a:p>
          <a:p>
            <a:pPr indent="-323850" lvl="1" marL="914400" rtl="0" algn="l">
              <a:spcBef>
                <a:spcPts val="0"/>
              </a:spcBef>
              <a:spcAft>
                <a:spcPts val="0"/>
              </a:spcAft>
              <a:buSzPts val="1500"/>
              <a:buChar char="-"/>
            </a:pPr>
            <a:r>
              <a:rPr lang="en" sz="1500"/>
              <a:t>DevOps Bootcamp</a:t>
            </a:r>
            <a:endParaRPr sz="1500"/>
          </a:p>
        </p:txBody>
      </p:sp>
      <p:sp>
        <p:nvSpPr>
          <p:cNvPr id="111" name="Google Shape;111;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txBox="1"/>
          <p:nvPr>
            <p:ph type="title"/>
          </p:nvPr>
        </p:nvSpPr>
        <p:spPr>
          <a:xfrm>
            <a:off x="727650" y="4894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40"/>
              <a:t>3 - Selecting the KPI’s</a:t>
            </a:r>
            <a:endParaRPr sz="2540"/>
          </a:p>
        </p:txBody>
      </p:sp>
      <p:sp>
        <p:nvSpPr>
          <p:cNvPr id="117" name="Google Shape;117;p17"/>
          <p:cNvSpPr txBox="1"/>
          <p:nvPr>
            <p:ph idx="1" type="body"/>
          </p:nvPr>
        </p:nvSpPr>
        <p:spPr>
          <a:xfrm>
            <a:off x="727650" y="1288675"/>
            <a:ext cx="7688700" cy="3854700"/>
          </a:xfrm>
          <a:prstGeom prst="rect">
            <a:avLst/>
          </a:prstGeom>
        </p:spPr>
        <p:txBody>
          <a:bodyPr anchorCtr="0" anchor="t" bIns="91425" lIns="91425" spcFirstLastPara="1" rIns="91425" wrap="square" tIns="91425">
            <a:normAutofit lnSpcReduction="20000"/>
          </a:bodyPr>
          <a:lstStyle/>
          <a:p>
            <a:pPr indent="-336550" lvl="0" marL="457200" rtl="0" algn="l">
              <a:lnSpc>
                <a:spcPct val="120000"/>
              </a:lnSpc>
              <a:spcBef>
                <a:spcPts val="1300"/>
              </a:spcBef>
              <a:spcAft>
                <a:spcPts val="0"/>
              </a:spcAft>
              <a:buClr>
                <a:srgbClr val="595959"/>
              </a:buClr>
              <a:buSzPts val="1700"/>
              <a:buChar char="-"/>
            </a:pPr>
            <a:r>
              <a:rPr lang="en" sz="1700">
                <a:solidFill>
                  <a:srgbClr val="595959"/>
                </a:solidFill>
                <a:highlight>
                  <a:srgbClr val="FFFFFF"/>
                </a:highlight>
              </a:rPr>
              <a:t>On-page SEO optimization - the process of optimizing contents of a page for both users and search engines. </a:t>
            </a:r>
            <a:endParaRPr sz="1700">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Keyword density</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Keywords in headings and subheadings</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Instances of related keywords</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Related keywords in headings and subheadings</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Internal and external linking</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The meta description</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URL</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Canonical URL</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Page title</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Image alt tags</a:t>
            </a:r>
            <a:endParaRPr sz="1537">
              <a:solidFill>
                <a:srgbClr val="595959"/>
              </a:solidFill>
              <a:highlight>
                <a:srgbClr val="FFFFFF"/>
              </a:highlight>
            </a:endParaRPr>
          </a:p>
          <a:p>
            <a:pPr indent="-326210" lvl="1" marL="914400" rtl="0" algn="l">
              <a:spcBef>
                <a:spcPts val="0"/>
              </a:spcBef>
              <a:spcAft>
                <a:spcPts val="0"/>
              </a:spcAft>
              <a:buClr>
                <a:srgbClr val="595959"/>
              </a:buClr>
              <a:buSzPts val="1537"/>
              <a:buChar char="-"/>
            </a:pPr>
            <a:r>
              <a:rPr lang="en" sz="1537">
                <a:solidFill>
                  <a:srgbClr val="595959"/>
                </a:solidFill>
                <a:highlight>
                  <a:srgbClr val="FFFFFF"/>
                </a:highlight>
              </a:rPr>
              <a:t>Loading speed. Desktop vs Mobile</a:t>
            </a:r>
            <a:endParaRPr sz="1537">
              <a:solidFill>
                <a:srgbClr val="595959"/>
              </a:solidFill>
              <a:highlight>
                <a:srgbClr val="FFFFFF"/>
              </a:highlight>
            </a:endParaRPr>
          </a:p>
          <a:p>
            <a:pPr indent="0" lvl="0" marL="457200" rtl="0" algn="l">
              <a:spcBef>
                <a:spcPts val="1200"/>
              </a:spcBef>
              <a:spcAft>
                <a:spcPts val="1200"/>
              </a:spcAft>
              <a:buNone/>
            </a:pPr>
            <a:r>
              <a:t/>
            </a:r>
            <a:endParaRPr sz="1700"/>
          </a:p>
        </p:txBody>
      </p:sp>
      <p:sp>
        <p:nvSpPr>
          <p:cNvPr id="118" name="Google Shape;118;p17"/>
          <p:cNvSpPr txBox="1"/>
          <p:nvPr/>
        </p:nvSpPr>
        <p:spPr>
          <a:xfrm>
            <a:off x="134400" y="4672850"/>
            <a:ext cx="443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Source : </a:t>
            </a:r>
            <a:r>
              <a:rPr lang="en" u="sng">
                <a:solidFill>
                  <a:schemeClr val="hlink"/>
                </a:solidFill>
                <a:latin typeface="Lato"/>
                <a:ea typeface="Lato"/>
                <a:cs typeface="Lato"/>
                <a:sym typeface="Lato"/>
                <a:hlinkClick r:id="rId3"/>
              </a:rPr>
              <a:t>https://terakeet.com/blog/seo-metrics/</a:t>
            </a:r>
            <a:r>
              <a:rPr lang="en">
                <a:latin typeface="Lato"/>
                <a:ea typeface="Lato"/>
                <a:cs typeface="Lato"/>
                <a:sym typeface="Lato"/>
              </a:rPr>
              <a:t> </a:t>
            </a:r>
            <a:endParaRPr>
              <a:latin typeface="Lato"/>
              <a:ea typeface="Lato"/>
              <a:cs typeface="Lato"/>
              <a:sym typeface="Lato"/>
            </a:endParaRPr>
          </a:p>
        </p:txBody>
      </p:sp>
      <p:sp>
        <p:nvSpPr>
          <p:cNvPr id="119" name="Google Shape;119;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646975" y="5971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Query vs Rank Snapshot </a:t>
            </a:r>
            <a:endParaRPr/>
          </a:p>
        </p:txBody>
      </p:sp>
      <p:sp>
        <p:nvSpPr>
          <p:cNvPr id="125" name="Google Shape;125;p1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26" name="Google Shape;126;p18"/>
          <p:cNvPicPr preferRelativeResize="0"/>
          <p:nvPr/>
        </p:nvPicPr>
        <p:blipFill>
          <a:blip r:embed="rId3">
            <a:alphaModFix/>
          </a:blip>
          <a:stretch>
            <a:fillRect/>
          </a:stretch>
        </p:blipFill>
        <p:spPr>
          <a:xfrm>
            <a:off x="4884000" y="0"/>
            <a:ext cx="3855014" cy="5143500"/>
          </a:xfrm>
          <a:prstGeom prst="rect">
            <a:avLst/>
          </a:prstGeom>
          <a:noFill/>
          <a:ln>
            <a:noFill/>
          </a:ln>
        </p:spPr>
      </p:pic>
      <p:sp>
        <p:nvSpPr>
          <p:cNvPr id="127" name="Google Shape;127;p18"/>
          <p:cNvSpPr txBox="1"/>
          <p:nvPr/>
        </p:nvSpPr>
        <p:spPr>
          <a:xfrm>
            <a:off x="392975" y="1440000"/>
            <a:ext cx="38550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These are some of the queries we are ranking well organically and we should emphasize to increase our ranking.</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Without prioritizing the SEO for this time we still rank quite well for DevOps, Data Engineering, Business Intelligence </a:t>
            </a:r>
            <a:r>
              <a:rPr lang="en">
                <a:latin typeface="Lato"/>
                <a:ea typeface="Lato"/>
                <a:cs typeface="Lato"/>
                <a:sym typeface="Lato"/>
              </a:rPr>
              <a:t>bootcamp</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Worth noticing some </a:t>
            </a:r>
            <a:r>
              <a:rPr lang="en">
                <a:latin typeface="Lato"/>
                <a:ea typeface="Lato"/>
                <a:cs typeface="Lato"/>
                <a:sym typeface="Lato"/>
              </a:rPr>
              <a:t>discrepancies</a:t>
            </a:r>
            <a:r>
              <a:rPr lang="en">
                <a:latin typeface="Lato"/>
                <a:ea typeface="Lato"/>
                <a:cs typeface="Lato"/>
                <a:sym typeface="Lato"/>
              </a:rPr>
              <a:t> that appear on the Google API and Google’s ranking. </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Some of the API’s ranking appears different than google research, even with same </a:t>
            </a:r>
            <a:r>
              <a:rPr lang="en">
                <a:latin typeface="Lato"/>
                <a:ea typeface="Lato"/>
                <a:cs typeface="Lato"/>
                <a:sym typeface="Lato"/>
              </a:rPr>
              <a:t>query</a:t>
            </a:r>
            <a:r>
              <a:rPr lang="en">
                <a:latin typeface="Lato"/>
                <a:ea typeface="Lato"/>
                <a:cs typeface="Lato"/>
                <a:sym typeface="Lato"/>
              </a:rPr>
              <a:t> and geographical location.</a:t>
            </a:r>
            <a:endParaRPr>
              <a:latin typeface="Lato"/>
              <a:ea typeface="Lato"/>
              <a:cs typeface="Lato"/>
              <a:sym typeface="Lato"/>
            </a:endParaRPr>
          </a:p>
        </p:txBody>
      </p:sp>
      <p:sp>
        <p:nvSpPr>
          <p:cNvPr id="128" name="Google Shape;128;p18"/>
          <p:cNvSpPr txBox="1"/>
          <p:nvPr/>
        </p:nvSpPr>
        <p:spPr>
          <a:xfrm>
            <a:off x="6392625" y="850250"/>
            <a:ext cx="2771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000">
                <a:latin typeface="Lato"/>
                <a:ea typeface="Lato"/>
                <a:cs typeface="Lato"/>
                <a:sym typeface="Lato"/>
              </a:rPr>
              <a:t>*lower is better</a:t>
            </a:r>
            <a:endParaRPr i="1" sz="1000">
              <a:latin typeface="Lato"/>
              <a:ea typeface="Lato"/>
              <a:cs typeface="Lato"/>
              <a:sym typeface="Lato"/>
            </a:endParaRPr>
          </a:p>
          <a:p>
            <a:pPr indent="0" lvl="0" marL="0" rtl="0" algn="l">
              <a:spcBef>
                <a:spcPts val="0"/>
              </a:spcBef>
              <a:spcAft>
                <a:spcPts val="0"/>
              </a:spcAft>
              <a:buNone/>
            </a:pPr>
            <a:r>
              <a:rPr i="1" lang="en" sz="1000">
                <a:latin typeface="Lato"/>
                <a:ea typeface="Lato"/>
                <a:cs typeface="Lato"/>
                <a:sym typeface="Lato"/>
              </a:rPr>
              <a:t>*ranking within top ~8 = first page result</a:t>
            </a:r>
            <a:endParaRPr i="1" sz="1000">
              <a:latin typeface="Lato"/>
              <a:ea typeface="Lato"/>
              <a:cs typeface="Lato"/>
              <a:sym typeface="Lato"/>
            </a:endParaRPr>
          </a:p>
        </p:txBody>
      </p:sp>
      <p:sp>
        <p:nvSpPr>
          <p:cNvPr id="129" name="Google Shape;129;p18"/>
          <p:cNvSpPr/>
          <p:nvPr/>
        </p:nvSpPr>
        <p:spPr>
          <a:xfrm rot="-5400000">
            <a:off x="5376975" y="4114200"/>
            <a:ext cx="115500" cy="11703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8"/>
          <p:cNvSpPr txBox="1"/>
          <p:nvPr/>
        </p:nvSpPr>
        <p:spPr>
          <a:xfrm>
            <a:off x="4731375" y="4698000"/>
            <a:ext cx="1438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DS-related queries</a:t>
            </a:r>
            <a:endParaRPr sz="12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9"/>
          <p:cNvSpPr txBox="1"/>
          <p:nvPr/>
        </p:nvSpPr>
        <p:spPr>
          <a:xfrm>
            <a:off x="727650" y="556650"/>
            <a:ext cx="7688700" cy="535200"/>
          </a:xfrm>
          <a:prstGeom prst="rect">
            <a:avLst/>
          </a:prstGeom>
          <a:noFill/>
          <a:ln>
            <a:noFill/>
          </a:ln>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rPr b="1" lang="en" sz="2500">
                <a:solidFill>
                  <a:srgbClr val="1A1A1A"/>
                </a:solidFill>
                <a:latin typeface="Raleway"/>
                <a:ea typeface="Raleway"/>
                <a:cs typeface="Raleway"/>
                <a:sym typeface="Raleway"/>
              </a:rPr>
              <a:t>4 - </a:t>
            </a:r>
            <a:r>
              <a:rPr b="1" lang="en" sz="2500">
                <a:solidFill>
                  <a:srgbClr val="1A1A1A"/>
                </a:solidFill>
                <a:latin typeface="Raleway"/>
                <a:ea typeface="Raleway"/>
                <a:cs typeface="Raleway"/>
                <a:sym typeface="Raleway"/>
              </a:rPr>
              <a:t>Checking for warnings</a:t>
            </a:r>
            <a:endParaRPr b="1" sz="2500">
              <a:solidFill>
                <a:srgbClr val="1A1A1A"/>
              </a:solidFill>
              <a:latin typeface="Raleway"/>
              <a:ea typeface="Raleway"/>
              <a:cs typeface="Raleway"/>
              <a:sym typeface="Raleway"/>
            </a:endParaRPr>
          </a:p>
        </p:txBody>
      </p:sp>
      <p:sp>
        <p:nvSpPr>
          <p:cNvPr id="136" name="Google Shape;136;p19"/>
          <p:cNvSpPr txBox="1"/>
          <p:nvPr/>
        </p:nvSpPr>
        <p:spPr>
          <a:xfrm>
            <a:off x="681050" y="1278025"/>
            <a:ext cx="7688700" cy="2793600"/>
          </a:xfrm>
          <a:prstGeom prst="rect">
            <a:avLst/>
          </a:prstGeom>
          <a:noFill/>
          <a:ln>
            <a:noFill/>
          </a:ln>
        </p:spPr>
        <p:txBody>
          <a:bodyPr anchorCtr="0" anchor="t" bIns="91425" lIns="91425" spcFirstLastPara="1" rIns="91425" wrap="square" tIns="91425">
            <a:normAutofit/>
          </a:bodyPr>
          <a:lstStyle/>
          <a:p>
            <a:pPr indent="-336550" lvl="0" marL="4572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Retrieved using PySeoAnalyzer library</a:t>
            </a:r>
            <a:endParaRPr sz="1700">
              <a:solidFill>
                <a:srgbClr val="595959"/>
              </a:solidFill>
              <a:latin typeface="Lato"/>
              <a:ea typeface="Lato"/>
              <a:cs typeface="Lato"/>
              <a:sym typeface="Lato"/>
            </a:endParaRPr>
          </a:p>
          <a:p>
            <a:pPr indent="-336550" lvl="0" marL="4572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What it needs to be fixed in all pages </a:t>
            </a:r>
            <a:endParaRPr sz="1700">
              <a:solidFill>
                <a:srgbClr val="595959"/>
              </a:solidFill>
              <a:latin typeface="Lato"/>
              <a:ea typeface="Lato"/>
              <a:cs typeface="Lato"/>
              <a:sym typeface="Lato"/>
            </a:endParaRPr>
          </a:p>
          <a:p>
            <a:pPr indent="-336550" lvl="1" marL="9144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Warns of any technical SEO issues</a:t>
            </a:r>
            <a:endParaRPr sz="1700">
              <a:solidFill>
                <a:srgbClr val="595959"/>
              </a:solidFill>
              <a:latin typeface="Lato"/>
              <a:ea typeface="Lato"/>
              <a:cs typeface="Lato"/>
              <a:sym typeface="Lato"/>
            </a:endParaRPr>
          </a:p>
          <a:p>
            <a:pPr indent="-336550" lvl="2" marL="13716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Meta description missing, description too long, too short, missing h - tags, alt - tags, image description, etc</a:t>
            </a:r>
            <a:endParaRPr sz="1700">
              <a:solidFill>
                <a:srgbClr val="595959"/>
              </a:solidFill>
              <a:latin typeface="Lato"/>
              <a:ea typeface="Lato"/>
              <a:cs typeface="Lato"/>
              <a:sym typeface="Lato"/>
            </a:endParaRPr>
          </a:p>
          <a:p>
            <a:pPr indent="-336550" lvl="0" marL="4572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Specifically into each of the pages we are deeply analyzing</a:t>
            </a:r>
            <a:endParaRPr sz="1700">
              <a:solidFill>
                <a:srgbClr val="595959"/>
              </a:solidFill>
              <a:latin typeface="Lato"/>
              <a:ea typeface="Lato"/>
              <a:cs typeface="Lato"/>
              <a:sym typeface="Lato"/>
            </a:endParaRPr>
          </a:p>
          <a:p>
            <a:pPr indent="0" lvl="0" marL="0" rtl="0" algn="l">
              <a:lnSpc>
                <a:spcPct val="115000"/>
              </a:lnSpc>
              <a:spcBef>
                <a:spcPts val="1200"/>
              </a:spcBef>
              <a:spcAft>
                <a:spcPts val="1200"/>
              </a:spcAft>
              <a:buNone/>
            </a:pPr>
            <a:r>
              <a:t/>
            </a:r>
            <a:endParaRPr sz="2000">
              <a:solidFill>
                <a:srgbClr val="595959"/>
              </a:solidFill>
              <a:latin typeface="Lato"/>
              <a:ea typeface="Lato"/>
              <a:cs typeface="Lato"/>
              <a:sym typeface="Lato"/>
            </a:endParaRPr>
          </a:p>
        </p:txBody>
      </p:sp>
      <p:pic>
        <p:nvPicPr>
          <p:cNvPr id="137" name="Google Shape;137;p19"/>
          <p:cNvPicPr preferRelativeResize="0"/>
          <p:nvPr/>
        </p:nvPicPr>
        <p:blipFill>
          <a:blip r:embed="rId3">
            <a:alphaModFix/>
          </a:blip>
          <a:stretch>
            <a:fillRect/>
          </a:stretch>
        </p:blipFill>
        <p:spPr>
          <a:xfrm>
            <a:off x="5125125" y="3319225"/>
            <a:ext cx="1846724" cy="1846724"/>
          </a:xfrm>
          <a:prstGeom prst="rect">
            <a:avLst/>
          </a:prstGeom>
          <a:noFill/>
          <a:ln>
            <a:noFill/>
          </a:ln>
        </p:spPr>
      </p:pic>
      <p:pic>
        <p:nvPicPr>
          <p:cNvPr id="138" name="Google Shape;138;p19"/>
          <p:cNvPicPr preferRelativeResize="0"/>
          <p:nvPr/>
        </p:nvPicPr>
        <p:blipFill>
          <a:blip r:embed="rId4">
            <a:alphaModFix/>
          </a:blip>
          <a:stretch>
            <a:fillRect/>
          </a:stretch>
        </p:blipFill>
        <p:spPr>
          <a:xfrm>
            <a:off x="1725551" y="3341675"/>
            <a:ext cx="1743724" cy="1801825"/>
          </a:xfrm>
          <a:prstGeom prst="rect">
            <a:avLst/>
          </a:prstGeom>
          <a:noFill/>
          <a:ln>
            <a:noFill/>
          </a:ln>
        </p:spPr>
      </p:pic>
      <p:sp>
        <p:nvSpPr>
          <p:cNvPr id="139" name="Google Shape;139;p1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0"/>
          <p:cNvSpPr txBox="1"/>
          <p:nvPr/>
        </p:nvSpPr>
        <p:spPr>
          <a:xfrm>
            <a:off x="729450" y="590250"/>
            <a:ext cx="7688700" cy="535200"/>
          </a:xfrm>
          <a:prstGeom prst="rect">
            <a:avLst/>
          </a:prstGeom>
          <a:noFill/>
          <a:ln>
            <a:noFill/>
          </a:ln>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rPr b="1" lang="en" sz="2500">
                <a:solidFill>
                  <a:srgbClr val="1A1A1A"/>
                </a:solidFill>
                <a:latin typeface="Raleway"/>
                <a:ea typeface="Raleway"/>
                <a:cs typeface="Raleway"/>
                <a:sym typeface="Raleway"/>
              </a:rPr>
              <a:t>5 - </a:t>
            </a:r>
            <a:r>
              <a:rPr b="1" lang="en" sz="2500">
                <a:solidFill>
                  <a:srgbClr val="1A1A1A"/>
                </a:solidFill>
                <a:latin typeface="Raleway"/>
                <a:ea typeface="Raleway"/>
                <a:cs typeface="Raleway"/>
                <a:sym typeface="Raleway"/>
              </a:rPr>
              <a:t>Content User Wants</a:t>
            </a:r>
            <a:endParaRPr b="1" sz="2500">
              <a:solidFill>
                <a:srgbClr val="1A1A1A"/>
              </a:solidFill>
              <a:latin typeface="Raleway"/>
              <a:ea typeface="Raleway"/>
              <a:cs typeface="Raleway"/>
              <a:sym typeface="Raleway"/>
            </a:endParaRPr>
          </a:p>
        </p:txBody>
      </p:sp>
      <p:sp>
        <p:nvSpPr>
          <p:cNvPr id="145" name="Google Shape;145;p20"/>
          <p:cNvSpPr txBox="1"/>
          <p:nvPr/>
        </p:nvSpPr>
        <p:spPr>
          <a:xfrm>
            <a:off x="729450" y="1479175"/>
            <a:ext cx="7688700" cy="3294600"/>
          </a:xfrm>
          <a:prstGeom prst="rect">
            <a:avLst/>
          </a:prstGeom>
          <a:noFill/>
          <a:ln>
            <a:noFill/>
          </a:ln>
        </p:spPr>
        <p:txBody>
          <a:bodyPr anchorCtr="0" anchor="t" bIns="91425" lIns="91425" spcFirstLastPara="1" rIns="91425" wrap="square" tIns="91425">
            <a:normAutofit/>
          </a:bodyPr>
          <a:lstStyle/>
          <a:p>
            <a:pPr indent="-336550" lvl="0" marL="457200" rtl="0" algn="l">
              <a:lnSpc>
                <a:spcPct val="115000"/>
              </a:lnSpc>
              <a:spcBef>
                <a:spcPts val="0"/>
              </a:spcBef>
              <a:spcAft>
                <a:spcPts val="0"/>
              </a:spcAft>
              <a:buClr>
                <a:srgbClr val="595959"/>
              </a:buClr>
              <a:buSzPts val="1700"/>
              <a:buFont typeface="Lato"/>
              <a:buChar char="-"/>
            </a:pPr>
            <a:r>
              <a:rPr lang="en" sz="1700">
                <a:solidFill>
                  <a:srgbClr val="595959"/>
                </a:solidFill>
                <a:latin typeface="Lato"/>
                <a:ea typeface="Lato"/>
                <a:cs typeface="Lato"/>
                <a:sym typeface="Lato"/>
              </a:rPr>
              <a:t>Checking from “possible keywords” excel document, which keyword                    can be optimized in each of the Weclouddata pages that we are                     scrapping.</a:t>
            </a:r>
            <a:endParaRPr sz="1700">
              <a:solidFill>
                <a:srgbClr val="595959"/>
              </a:solidFill>
              <a:latin typeface="Lato"/>
              <a:ea typeface="Lato"/>
              <a:cs typeface="Lato"/>
              <a:sym typeface="Lato"/>
            </a:endParaRPr>
          </a:p>
          <a:p>
            <a:pPr indent="0" lvl="0" marL="457200" rtl="0" algn="l">
              <a:lnSpc>
                <a:spcPct val="115000"/>
              </a:lnSpc>
              <a:spcBef>
                <a:spcPts val="1200"/>
              </a:spcBef>
              <a:spcAft>
                <a:spcPts val="0"/>
              </a:spcAft>
              <a:buNone/>
            </a:pPr>
            <a:r>
              <a:t/>
            </a:r>
            <a:endParaRPr sz="1700">
              <a:solidFill>
                <a:srgbClr val="595959"/>
              </a:solidFill>
              <a:latin typeface="Lato"/>
              <a:ea typeface="Lato"/>
              <a:cs typeface="Lato"/>
              <a:sym typeface="Lato"/>
            </a:endParaRPr>
          </a:p>
          <a:p>
            <a:pPr indent="-336550" lvl="0" marL="457200" rtl="0" algn="l">
              <a:lnSpc>
                <a:spcPct val="115000"/>
              </a:lnSpc>
              <a:spcBef>
                <a:spcPts val="1200"/>
              </a:spcBef>
              <a:spcAft>
                <a:spcPts val="0"/>
              </a:spcAft>
              <a:buClr>
                <a:srgbClr val="595959"/>
              </a:buClr>
              <a:buSzPts val="1700"/>
              <a:buFont typeface="Lato"/>
              <a:buChar char="-"/>
            </a:pPr>
            <a:r>
              <a:rPr lang="en" sz="1700">
                <a:solidFill>
                  <a:srgbClr val="595959"/>
                </a:solidFill>
                <a:latin typeface="Lato"/>
                <a:ea typeface="Lato"/>
                <a:cs typeface="Lato"/>
                <a:sym typeface="Lato"/>
              </a:rPr>
              <a:t>All those keywords are high volume keywords, so it would help drive more traffic to each page, we need to see which makes more sense to be linked to each page, or which ones already appear in the targeted selection from each page.</a:t>
            </a:r>
            <a:endParaRPr sz="1700">
              <a:solidFill>
                <a:srgbClr val="595959"/>
              </a:solidFill>
              <a:latin typeface="Lato"/>
              <a:ea typeface="Lato"/>
              <a:cs typeface="Lato"/>
              <a:sym typeface="Lato"/>
            </a:endParaRPr>
          </a:p>
        </p:txBody>
      </p:sp>
      <p:pic>
        <p:nvPicPr>
          <p:cNvPr id="146" name="Google Shape;146;p20"/>
          <p:cNvPicPr preferRelativeResize="0"/>
          <p:nvPr/>
        </p:nvPicPr>
        <p:blipFill>
          <a:blip r:embed="rId3">
            <a:alphaModFix/>
          </a:blip>
          <a:stretch>
            <a:fillRect/>
          </a:stretch>
        </p:blipFill>
        <p:spPr>
          <a:xfrm>
            <a:off x="7750275" y="1479175"/>
            <a:ext cx="1239376" cy="1239376"/>
          </a:xfrm>
          <a:prstGeom prst="rect">
            <a:avLst/>
          </a:prstGeom>
          <a:noFill/>
          <a:ln>
            <a:noFill/>
          </a:ln>
        </p:spPr>
      </p:pic>
      <p:sp>
        <p:nvSpPr>
          <p:cNvPr id="147" name="Google Shape;147;p2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1"/>
          <p:cNvSpPr txBox="1"/>
          <p:nvPr>
            <p:ph idx="1" type="body"/>
          </p:nvPr>
        </p:nvSpPr>
        <p:spPr>
          <a:xfrm>
            <a:off x="727650" y="132155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Retrieved</a:t>
            </a:r>
            <a:r>
              <a:rPr lang="en" sz="1400"/>
              <a:t> from : </a:t>
            </a:r>
            <a:r>
              <a:rPr lang="en" sz="1400" u="sng">
                <a:solidFill>
                  <a:schemeClr val="hlink"/>
                </a:solidFill>
                <a:hlinkClick r:id="rId3"/>
              </a:rPr>
              <a:t>https://trends.google.com/</a:t>
            </a:r>
            <a:endParaRPr sz="1400"/>
          </a:p>
          <a:p>
            <a:pPr indent="0" lvl="0" marL="0" rtl="0" algn="l">
              <a:spcBef>
                <a:spcPts val="1200"/>
              </a:spcBef>
              <a:spcAft>
                <a:spcPts val="1200"/>
              </a:spcAft>
              <a:buNone/>
            </a:pPr>
            <a:r>
              <a:t/>
            </a:r>
            <a:endParaRPr/>
          </a:p>
        </p:txBody>
      </p:sp>
      <p:sp>
        <p:nvSpPr>
          <p:cNvPr id="153" name="Google Shape;153;p2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54" name="Google Shape;154;p21"/>
          <p:cNvSpPr txBox="1"/>
          <p:nvPr/>
        </p:nvSpPr>
        <p:spPr>
          <a:xfrm>
            <a:off x="729450" y="590250"/>
            <a:ext cx="7688700" cy="535200"/>
          </a:xfrm>
          <a:prstGeom prst="rect">
            <a:avLst/>
          </a:prstGeom>
          <a:noFill/>
          <a:ln>
            <a:noFill/>
          </a:ln>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rPr b="1" lang="en" sz="2500">
                <a:solidFill>
                  <a:srgbClr val="1A1A1A"/>
                </a:solidFill>
                <a:latin typeface="Raleway"/>
                <a:ea typeface="Raleway"/>
                <a:cs typeface="Raleway"/>
                <a:sym typeface="Raleway"/>
              </a:rPr>
              <a:t>5 - Content User Wants</a:t>
            </a:r>
            <a:endParaRPr b="1" sz="2500">
              <a:solidFill>
                <a:srgbClr val="1A1A1A"/>
              </a:solidFill>
              <a:latin typeface="Raleway"/>
              <a:ea typeface="Raleway"/>
              <a:cs typeface="Raleway"/>
              <a:sym typeface="Raleway"/>
            </a:endParaRPr>
          </a:p>
        </p:txBody>
      </p:sp>
      <p:pic>
        <p:nvPicPr>
          <p:cNvPr id="155" name="Google Shape;155;p21"/>
          <p:cNvPicPr preferRelativeResize="0"/>
          <p:nvPr/>
        </p:nvPicPr>
        <p:blipFill rotWithShape="1">
          <a:blip r:embed="rId4">
            <a:alphaModFix/>
          </a:blip>
          <a:srcRect b="-4439" l="1610" r="-1609" t="4440"/>
          <a:stretch/>
        </p:blipFill>
        <p:spPr>
          <a:xfrm>
            <a:off x="0" y="2359995"/>
            <a:ext cx="4677811" cy="2432556"/>
          </a:xfrm>
          <a:prstGeom prst="rect">
            <a:avLst/>
          </a:prstGeom>
          <a:noFill/>
          <a:ln>
            <a:noFill/>
          </a:ln>
        </p:spPr>
      </p:pic>
      <p:pic>
        <p:nvPicPr>
          <p:cNvPr id="156" name="Google Shape;156;p21"/>
          <p:cNvPicPr preferRelativeResize="0"/>
          <p:nvPr/>
        </p:nvPicPr>
        <p:blipFill>
          <a:blip r:embed="rId5">
            <a:alphaModFix/>
          </a:blip>
          <a:stretch>
            <a:fillRect/>
          </a:stretch>
        </p:blipFill>
        <p:spPr>
          <a:xfrm>
            <a:off x="4572000" y="2282500"/>
            <a:ext cx="4327793" cy="2261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